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Shape 2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Shape 3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Shape 32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Shape 3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Shape 3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Shape 4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Shape 4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Shape 4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Shape 5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Shape 5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Shape 5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/>
            </a:lvl2pPr>
            <a:lvl3pPr indent="0" lvl="2" marL="0" marR="0" rtl="0" algn="l">
              <a:spcBef>
                <a:spcPts val="0"/>
              </a:spcBef>
              <a:buNone/>
              <a:defRPr sz="1800"/>
            </a:lvl3pPr>
            <a:lvl4pPr indent="0" lvl="3" marL="0" marR="0" rtl="0" algn="l">
              <a:spcBef>
                <a:spcPts val="0"/>
              </a:spcBef>
              <a:buNone/>
              <a:defRPr sz="1800"/>
            </a:lvl4pPr>
            <a:lvl5pPr indent="0" lvl="4" marL="0" marR="0" rtl="0" algn="l">
              <a:spcBef>
                <a:spcPts val="0"/>
              </a:spcBef>
              <a:buNone/>
              <a:defRPr sz="1800"/>
            </a:lvl5pPr>
            <a:lvl6pPr indent="0" lvl="5" marL="0" marR="0" rtl="0" algn="l">
              <a:spcBef>
                <a:spcPts val="0"/>
              </a:spcBef>
              <a:buNone/>
              <a:defRPr sz="1800"/>
            </a:lvl6pPr>
            <a:lvl7pPr indent="0" lvl="6" marL="0" marR="0" rtl="0" algn="l">
              <a:spcBef>
                <a:spcPts val="0"/>
              </a:spcBef>
              <a:buNone/>
              <a:defRPr sz="1800"/>
            </a:lvl7pPr>
            <a:lvl8pPr indent="0" lvl="7" marL="0" marR="0" rtl="0" algn="l">
              <a:spcBef>
                <a:spcPts val="0"/>
              </a:spcBef>
              <a:buNone/>
              <a:defRPr sz="1800"/>
            </a:lvl8pPr>
            <a:lvl9pPr indent="0" lvl="8" marL="0" marR="0" rtl="0" algn="l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27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/>
            </a:lvl2pPr>
            <a:lvl3pPr indent="0" lvl="2" marL="0" marR="0" rtl="0" algn="l">
              <a:spcBef>
                <a:spcPts val="0"/>
              </a:spcBef>
              <a:buNone/>
              <a:defRPr sz="1800"/>
            </a:lvl3pPr>
            <a:lvl4pPr indent="0" lvl="3" marL="0" marR="0" rtl="0" algn="l">
              <a:spcBef>
                <a:spcPts val="0"/>
              </a:spcBef>
              <a:buNone/>
              <a:defRPr sz="1800"/>
            </a:lvl4pPr>
            <a:lvl5pPr indent="0" lvl="4" marL="0" marR="0" rtl="0" algn="l">
              <a:spcBef>
                <a:spcPts val="0"/>
              </a:spcBef>
              <a:buNone/>
              <a:defRPr sz="1800"/>
            </a:lvl5pPr>
            <a:lvl6pPr indent="0" lvl="5" marL="0" marR="0" rtl="0" algn="l">
              <a:spcBef>
                <a:spcPts val="0"/>
              </a:spcBef>
              <a:buNone/>
              <a:defRPr sz="1800"/>
            </a:lvl6pPr>
            <a:lvl7pPr indent="0" lvl="6" marL="0" marR="0" rtl="0" algn="l">
              <a:spcBef>
                <a:spcPts val="0"/>
              </a:spcBef>
              <a:buNone/>
              <a:defRPr sz="1800"/>
            </a:lvl7pPr>
            <a:lvl8pPr indent="0" lvl="7" marL="0" marR="0" rtl="0" algn="l">
              <a:spcBef>
                <a:spcPts val="0"/>
              </a:spcBef>
              <a:buNone/>
              <a:defRPr sz="1800"/>
            </a:lvl8pPr>
            <a:lvl9pPr indent="0" lvl="8" marL="0" marR="0" rtl="0" algn="l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09017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27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732336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/>
            </a:lvl2pPr>
            <a:lvl3pPr indent="0" lvl="2" marL="0" marR="0" rtl="0" algn="l">
              <a:spcBef>
                <a:spcPts val="0"/>
              </a:spcBef>
              <a:buNone/>
              <a:defRPr sz="1800"/>
            </a:lvl3pPr>
            <a:lvl4pPr indent="0" lvl="3" marL="0" marR="0" rtl="0" algn="l">
              <a:spcBef>
                <a:spcPts val="0"/>
              </a:spcBef>
              <a:buNone/>
              <a:defRPr sz="1800"/>
            </a:lvl4pPr>
            <a:lvl5pPr indent="0" lvl="4" marL="0" marR="0" rtl="0" algn="l">
              <a:spcBef>
                <a:spcPts val="0"/>
              </a:spcBef>
              <a:buNone/>
              <a:defRPr sz="1800"/>
            </a:lvl5pPr>
            <a:lvl6pPr indent="0" lvl="5" marL="0" marR="0" rtl="0" algn="l">
              <a:spcBef>
                <a:spcPts val="0"/>
              </a:spcBef>
              <a:buNone/>
              <a:defRPr sz="1800"/>
            </a:lvl6pPr>
            <a:lvl7pPr indent="0" lvl="6" marL="0" marR="0" rtl="0" algn="l">
              <a:spcBef>
                <a:spcPts val="0"/>
              </a:spcBef>
              <a:buNone/>
              <a:defRPr sz="1800"/>
            </a:lvl7pPr>
            <a:lvl8pPr indent="0" lvl="7" marL="0" marR="0" rtl="0" algn="l">
              <a:spcBef>
                <a:spcPts val="0"/>
              </a:spcBef>
              <a:buNone/>
              <a:defRPr sz="1800"/>
            </a:lvl8pPr>
            <a:lvl9pPr indent="0" lvl="8" marL="0" marR="0" rtl="0" algn="l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541336" y="190500"/>
            <a:ext cx="5851525" cy="6019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27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/>
            </a:lvl2pPr>
            <a:lvl3pPr indent="0" lvl="2" marL="0" marR="0" rtl="0" algn="l">
              <a:spcBef>
                <a:spcPts val="0"/>
              </a:spcBef>
              <a:buNone/>
              <a:defRPr sz="1800"/>
            </a:lvl3pPr>
            <a:lvl4pPr indent="0" lvl="3" marL="0" marR="0" rtl="0" algn="l">
              <a:spcBef>
                <a:spcPts val="0"/>
              </a:spcBef>
              <a:buNone/>
              <a:defRPr sz="1800"/>
            </a:lvl4pPr>
            <a:lvl5pPr indent="0" lvl="4" marL="0" marR="0" rtl="0" algn="l">
              <a:spcBef>
                <a:spcPts val="0"/>
              </a:spcBef>
              <a:buNone/>
              <a:defRPr sz="1800"/>
            </a:lvl5pPr>
            <a:lvl6pPr indent="0" lvl="5" marL="0" marR="0" rtl="0" algn="l">
              <a:spcBef>
                <a:spcPts val="0"/>
              </a:spcBef>
              <a:buNone/>
              <a:defRPr sz="1800"/>
            </a:lvl6pPr>
            <a:lvl7pPr indent="0" lvl="6" marL="0" marR="0" rtl="0" algn="l">
              <a:spcBef>
                <a:spcPts val="0"/>
              </a:spcBef>
              <a:buNone/>
              <a:defRPr sz="1800"/>
            </a:lvl7pPr>
            <a:lvl8pPr indent="0" lvl="7" marL="0" marR="0" rtl="0" algn="l">
              <a:spcBef>
                <a:spcPts val="0"/>
              </a:spcBef>
              <a:buNone/>
              <a:defRPr sz="1800"/>
            </a:lvl8pPr>
            <a:lvl9pPr indent="0" lvl="8" marL="0" marR="0" rtl="0" algn="l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685800" y="2130425"/>
            <a:ext cx="7772400" cy="1470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/>
            </a:lvl2pPr>
            <a:lvl3pPr indent="0" lvl="2" marL="0" marR="0" rtl="0" algn="l">
              <a:spcBef>
                <a:spcPts val="0"/>
              </a:spcBef>
              <a:buNone/>
              <a:defRPr sz="1800"/>
            </a:lvl3pPr>
            <a:lvl4pPr indent="0" lvl="3" marL="0" marR="0" rtl="0" algn="l">
              <a:spcBef>
                <a:spcPts val="0"/>
              </a:spcBef>
              <a:buNone/>
              <a:defRPr sz="1800"/>
            </a:lvl4pPr>
            <a:lvl5pPr indent="0" lvl="4" marL="0" marR="0" rtl="0" algn="l">
              <a:spcBef>
                <a:spcPts val="0"/>
              </a:spcBef>
              <a:buNone/>
              <a:defRPr sz="1800"/>
            </a:lvl5pPr>
            <a:lvl6pPr indent="0" lvl="5" marL="0" marR="0" rtl="0" algn="l">
              <a:spcBef>
                <a:spcPts val="0"/>
              </a:spcBef>
              <a:buNone/>
              <a:defRPr sz="1800"/>
            </a:lvl6pPr>
            <a:lvl7pPr indent="0" lvl="6" marL="0" marR="0" rtl="0" algn="l">
              <a:spcBef>
                <a:spcPts val="0"/>
              </a:spcBef>
              <a:buNone/>
              <a:defRPr sz="1800"/>
            </a:lvl7pPr>
            <a:lvl8pPr indent="0" lvl="7" marL="0" marR="0" rtl="0" algn="l">
              <a:spcBef>
                <a:spcPts val="0"/>
              </a:spcBef>
              <a:buNone/>
              <a:defRPr sz="1800"/>
            </a:lvl8pPr>
            <a:lvl9pPr indent="0" lvl="8" marL="0" marR="0" rtl="0" algn="l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/>
            </a:lvl2pPr>
            <a:lvl3pPr indent="0" lvl="2" marL="0" marR="0" rtl="0" algn="l">
              <a:spcBef>
                <a:spcPts val="0"/>
              </a:spcBef>
              <a:buNone/>
              <a:defRPr sz="1800"/>
            </a:lvl3pPr>
            <a:lvl4pPr indent="0" lvl="3" marL="0" marR="0" rtl="0" algn="l">
              <a:spcBef>
                <a:spcPts val="0"/>
              </a:spcBef>
              <a:buNone/>
              <a:defRPr sz="1800"/>
            </a:lvl4pPr>
            <a:lvl5pPr indent="0" lvl="4" marL="0" marR="0" rtl="0" algn="l">
              <a:spcBef>
                <a:spcPts val="0"/>
              </a:spcBef>
              <a:buNone/>
              <a:defRPr sz="1800"/>
            </a:lvl5pPr>
            <a:lvl6pPr indent="0" lvl="5" marL="0" marR="0" rtl="0" algn="l">
              <a:spcBef>
                <a:spcPts val="0"/>
              </a:spcBef>
              <a:buNone/>
              <a:defRPr sz="1800"/>
            </a:lvl6pPr>
            <a:lvl7pPr indent="0" lvl="6" marL="0" marR="0" rtl="0" algn="l">
              <a:spcBef>
                <a:spcPts val="0"/>
              </a:spcBef>
              <a:buNone/>
              <a:defRPr sz="1800"/>
            </a:lvl7pPr>
            <a:lvl8pPr indent="0" lvl="7" marL="0" marR="0" rtl="0" algn="l">
              <a:spcBef>
                <a:spcPts val="0"/>
              </a:spcBef>
              <a:buNone/>
              <a:defRPr sz="1800"/>
            </a:lvl8pPr>
            <a:lvl9pPr indent="0" lvl="8" marL="0" marR="0" rtl="0" algn="l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/>
            </a:lvl2pPr>
            <a:lvl3pPr indent="0" lvl="2" marL="0" marR="0" rtl="0" algn="l">
              <a:spcBef>
                <a:spcPts val="0"/>
              </a:spcBef>
              <a:buNone/>
              <a:defRPr sz="1800"/>
            </a:lvl3pPr>
            <a:lvl4pPr indent="0" lvl="3" marL="0" marR="0" rtl="0" algn="l">
              <a:spcBef>
                <a:spcPts val="0"/>
              </a:spcBef>
              <a:buNone/>
              <a:defRPr sz="1800"/>
            </a:lvl4pPr>
            <a:lvl5pPr indent="0" lvl="4" marL="0" marR="0" rtl="0" algn="l">
              <a:spcBef>
                <a:spcPts val="0"/>
              </a:spcBef>
              <a:buNone/>
              <a:defRPr sz="1800"/>
            </a:lvl5pPr>
            <a:lvl6pPr indent="0" lvl="5" marL="0" marR="0" rtl="0" algn="l">
              <a:spcBef>
                <a:spcPts val="0"/>
              </a:spcBef>
              <a:buNone/>
              <a:defRPr sz="1800"/>
            </a:lvl6pPr>
            <a:lvl7pPr indent="0" lvl="6" marL="0" marR="0" rtl="0" algn="l">
              <a:spcBef>
                <a:spcPts val="0"/>
              </a:spcBef>
              <a:buNone/>
              <a:defRPr sz="1800"/>
            </a:lvl7pPr>
            <a:lvl8pPr indent="0" lvl="7" marL="0" marR="0" rtl="0" algn="l">
              <a:spcBef>
                <a:spcPts val="0"/>
              </a:spcBef>
              <a:buNone/>
              <a:defRPr sz="1800"/>
            </a:lvl8pPr>
            <a:lvl9pPr indent="0" lvl="8" marL="0" marR="0" rtl="0" algn="l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27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" lvl="6" marL="297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" lvl="7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" lvl="8" marL="388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48200" y="1600200"/>
            <a:ext cx="4038598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27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" lvl="6" marL="297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" lvl="7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" lvl="8" marL="388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/>
            </a:lvl2pPr>
            <a:lvl3pPr indent="0" lvl="2" marL="0" marR="0" rtl="0" algn="l">
              <a:spcBef>
                <a:spcPts val="0"/>
              </a:spcBef>
              <a:buNone/>
              <a:defRPr sz="1800"/>
            </a:lvl3pPr>
            <a:lvl4pPr indent="0" lvl="3" marL="0" marR="0" rtl="0" algn="l">
              <a:spcBef>
                <a:spcPts val="0"/>
              </a:spcBef>
              <a:buNone/>
              <a:defRPr sz="1800"/>
            </a:lvl4pPr>
            <a:lvl5pPr indent="0" lvl="4" marL="0" marR="0" rtl="0" algn="l">
              <a:spcBef>
                <a:spcPts val="0"/>
              </a:spcBef>
              <a:buNone/>
              <a:defRPr sz="1800"/>
            </a:lvl5pPr>
            <a:lvl6pPr indent="0" lvl="5" marL="0" marR="0" rtl="0" algn="l">
              <a:spcBef>
                <a:spcPts val="0"/>
              </a:spcBef>
              <a:buNone/>
              <a:defRPr sz="1800"/>
            </a:lvl6pPr>
            <a:lvl7pPr indent="0" lvl="6" marL="0" marR="0" rtl="0" algn="l">
              <a:spcBef>
                <a:spcPts val="0"/>
              </a:spcBef>
              <a:buNone/>
              <a:defRPr sz="1800"/>
            </a:lvl7pPr>
            <a:lvl8pPr indent="0" lvl="7" marL="0" marR="0" rtl="0" algn="l">
              <a:spcBef>
                <a:spcPts val="0"/>
              </a:spcBef>
              <a:buNone/>
              <a:defRPr sz="1800"/>
            </a:lvl8pPr>
            <a:lvl9pPr indent="0" lvl="8" marL="0" marR="0" rtl="0" algn="l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57200" y="2174875"/>
            <a:ext cx="4040187" cy="3951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27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" lvl="6" marL="297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" lvl="7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" lvl="8" marL="388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4645025" y="1535112"/>
            <a:ext cx="404177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4" type="body"/>
          </p:nvPr>
        </p:nvSpPr>
        <p:spPr>
          <a:xfrm>
            <a:off x="4645025" y="2174875"/>
            <a:ext cx="4041773" cy="39512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27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" lvl="6" marL="297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" lvl="7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" lvl="8" marL="388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3050"/>
            <a:ext cx="3008313" cy="116204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/>
            </a:lvl2pPr>
            <a:lvl3pPr indent="0" lvl="2" marL="0" marR="0" rtl="0" algn="l">
              <a:spcBef>
                <a:spcPts val="0"/>
              </a:spcBef>
              <a:buNone/>
              <a:defRPr sz="1800"/>
            </a:lvl3pPr>
            <a:lvl4pPr indent="0" lvl="3" marL="0" marR="0" rtl="0" algn="l">
              <a:spcBef>
                <a:spcPts val="0"/>
              </a:spcBef>
              <a:buNone/>
              <a:defRPr sz="1800"/>
            </a:lvl4pPr>
            <a:lvl5pPr indent="0" lvl="4" marL="0" marR="0" rtl="0" algn="l">
              <a:spcBef>
                <a:spcPts val="0"/>
              </a:spcBef>
              <a:buNone/>
              <a:defRPr sz="1800"/>
            </a:lvl5pPr>
            <a:lvl6pPr indent="0" lvl="5" marL="0" marR="0" rtl="0" algn="l">
              <a:spcBef>
                <a:spcPts val="0"/>
              </a:spcBef>
              <a:buNone/>
              <a:defRPr sz="1800"/>
            </a:lvl6pPr>
            <a:lvl7pPr indent="0" lvl="6" marL="0" marR="0" rtl="0" algn="l">
              <a:spcBef>
                <a:spcPts val="0"/>
              </a:spcBef>
              <a:buNone/>
              <a:defRPr sz="1800"/>
            </a:lvl7pPr>
            <a:lvl8pPr indent="0" lvl="7" marL="0" marR="0" rtl="0" algn="l">
              <a:spcBef>
                <a:spcPts val="0"/>
              </a:spcBef>
              <a:buNone/>
              <a:defRPr sz="1800"/>
            </a:lvl8pPr>
            <a:lvl9pPr indent="0" lvl="8" marL="0" marR="0" rtl="0" algn="l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575050" y="273050"/>
            <a:ext cx="5111750" cy="58531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27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" lvl="6" marL="297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" lvl="7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" lvl="8" marL="388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1792288" y="4800600"/>
            <a:ext cx="5486399" cy="5667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/>
            </a:lvl2pPr>
            <a:lvl3pPr indent="0" lvl="2" marL="0" marR="0" rtl="0" algn="l">
              <a:spcBef>
                <a:spcPts val="0"/>
              </a:spcBef>
              <a:buNone/>
              <a:defRPr sz="1800"/>
            </a:lvl3pPr>
            <a:lvl4pPr indent="0" lvl="3" marL="0" marR="0" rtl="0" algn="l">
              <a:spcBef>
                <a:spcPts val="0"/>
              </a:spcBef>
              <a:buNone/>
              <a:defRPr sz="1800"/>
            </a:lvl4pPr>
            <a:lvl5pPr indent="0" lvl="4" marL="0" marR="0" rtl="0" algn="l">
              <a:spcBef>
                <a:spcPts val="0"/>
              </a:spcBef>
              <a:buNone/>
              <a:defRPr sz="1800"/>
            </a:lvl5pPr>
            <a:lvl6pPr indent="0" lvl="5" marL="0" marR="0" rtl="0" algn="l">
              <a:spcBef>
                <a:spcPts val="0"/>
              </a:spcBef>
              <a:buNone/>
              <a:defRPr sz="1800"/>
            </a:lvl6pPr>
            <a:lvl7pPr indent="0" lvl="6" marL="0" marR="0" rtl="0" algn="l">
              <a:spcBef>
                <a:spcPts val="0"/>
              </a:spcBef>
              <a:buNone/>
              <a:defRPr sz="1800"/>
            </a:lvl7pPr>
            <a:lvl8pPr indent="0" lvl="7" marL="0" marR="0" rtl="0" algn="l">
              <a:spcBef>
                <a:spcPts val="0"/>
              </a:spcBef>
              <a:buNone/>
              <a:defRPr sz="1800"/>
            </a:lvl8pPr>
            <a:lvl9pPr indent="0" lvl="8" marL="0" marR="0" rtl="0" algn="l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/>
            </a:lvl2pPr>
            <a:lvl3pPr indent="0" lvl="2" marL="0" marR="0" rtl="0" algn="l">
              <a:spcBef>
                <a:spcPts val="0"/>
              </a:spcBef>
              <a:buNone/>
              <a:defRPr sz="1800"/>
            </a:lvl3pPr>
            <a:lvl4pPr indent="0" lvl="3" marL="0" marR="0" rtl="0" algn="l">
              <a:spcBef>
                <a:spcPts val="0"/>
              </a:spcBef>
              <a:buNone/>
              <a:defRPr sz="1800"/>
            </a:lvl4pPr>
            <a:lvl5pPr indent="0" lvl="4" marL="0" marR="0" rtl="0" algn="l">
              <a:spcBef>
                <a:spcPts val="0"/>
              </a:spcBef>
              <a:buNone/>
              <a:defRPr sz="1800"/>
            </a:lvl5pPr>
            <a:lvl6pPr indent="0" lvl="5" marL="0" marR="0" rtl="0" algn="l">
              <a:spcBef>
                <a:spcPts val="0"/>
              </a:spcBef>
              <a:buNone/>
              <a:defRPr sz="1800"/>
            </a:lvl6pPr>
            <a:lvl7pPr indent="0" lvl="6" marL="0" marR="0" rtl="0" algn="l">
              <a:spcBef>
                <a:spcPts val="0"/>
              </a:spcBef>
              <a:buNone/>
              <a:defRPr sz="1800"/>
            </a:lvl7pPr>
            <a:lvl8pPr indent="0" lvl="7" marL="0" marR="0" rtl="0" algn="l">
              <a:spcBef>
                <a:spcPts val="0"/>
              </a:spcBef>
              <a:buNone/>
              <a:defRPr sz="1800"/>
            </a:lvl8pPr>
            <a:lvl9pPr indent="0" lvl="8" marL="0" marR="0" rtl="0" algn="l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" lvl="1" marL="7429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12700" lvl="2" marL="11430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700" lvl="3" marL="1600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700" lvl="4" marL="2057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" lvl="5" marL="2514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700" lvl="6" marL="2971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700" lvl="7" marL="3429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700" lvl="8" marL="3886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457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553200" y="6356350"/>
            <a:ext cx="21335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4.png"/><Relationship Id="rId5" Type="http://schemas.openxmlformats.org/officeDocument/2006/relationships/image" Target="../media/image19.png"/><Relationship Id="rId6" Type="http://schemas.openxmlformats.org/officeDocument/2006/relationships/image" Target="../media/image03.png"/><Relationship Id="rId7" Type="http://schemas.openxmlformats.org/officeDocument/2006/relationships/image" Target="../media/image00.png"/><Relationship Id="rId8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4.jpg"/><Relationship Id="rId6" Type="http://schemas.openxmlformats.org/officeDocument/2006/relationships/image" Target="../media/image38.jpg"/><Relationship Id="rId7" Type="http://schemas.openxmlformats.org/officeDocument/2006/relationships/image" Target="../media/image43.jpg"/><Relationship Id="rId8" Type="http://schemas.openxmlformats.org/officeDocument/2006/relationships/image" Target="../media/image3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jpg"/><Relationship Id="rId4" Type="http://schemas.openxmlformats.org/officeDocument/2006/relationships/image" Target="../media/image44.jpg"/><Relationship Id="rId5" Type="http://schemas.openxmlformats.org/officeDocument/2006/relationships/image" Target="../media/image42.jpg"/><Relationship Id="rId6" Type="http://schemas.openxmlformats.org/officeDocument/2006/relationships/image" Target="../media/image4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jpg"/><Relationship Id="rId4" Type="http://schemas.openxmlformats.org/officeDocument/2006/relationships/image" Target="../media/image41.jpg"/><Relationship Id="rId5" Type="http://schemas.openxmlformats.org/officeDocument/2006/relationships/image" Target="../media/image46.jpg"/><Relationship Id="rId6" Type="http://schemas.openxmlformats.org/officeDocument/2006/relationships/image" Target="../media/image5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jpg"/><Relationship Id="rId4" Type="http://schemas.openxmlformats.org/officeDocument/2006/relationships/image" Target="../media/image52.jpg"/><Relationship Id="rId5" Type="http://schemas.openxmlformats.org/officeDocument/2006/relationships/image" Target="../media/image50.jpg"/><Relationship Id="rId6" Type="http://schemas.openxmlformats.org/officeDocument/2006/relationships/image" Target="../media/image5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jpg"/><Relationship Id="rId4" Type="http://schemas.openxmlformats.org/officeDocument/2006/relationships/image" Target="../media/image49.jpg"/><Relationship Id="rId9" Type="http://schemas.openxmlformats.org/officeDocument/2006/relationships/image" Target="../media/image59.jpg"/><Relationship Id="rId5" Type="http://schemas.openxmlformats.org/officeDocument/2006/relationships/image" Target="../media/image53.jpg"/><Relationship Id="rId6" Type="http://schemas.openxmlformats.org/officeDocument/2006/relationships/image" Target="../media/image57.jpg"/><Relationship Id="rId7" Type="http://schemas.openxmlformats.org/officeDocument/2006/relationships/image" Target="../media/image60.png"/><Relationship Id="rId8" Type="http://schemas.openxmlformats.org/officeDocument/2006/relationships/image" Target="../media/image5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8.png"/><Relationship Id="rId4" Type="http://schemas.openxmlformats.org/officeDocument/2006/relationships/image" Target="../media/image70.jpg"/><Relationship Id="rId5" Type="http://schemas.openxmlformats.org/officeDocument/2006/relationships/image" Target="../media/image65.jpg"/><Relationship Id="rId6" Type="http://schemas.openxmlformats.org/officeDocument/2006/relationships/image" Target="../media/image61.jpg"/><Relationship Id="rId7" Type="http://schemas.openxmlformats.org/officeDocument/2006/relationships/image" Target="../media/image6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2.png"/><Relationship Id="rId4" Type="http://schemas.openxmlformats.org/officeDocument/2006/relationships/image" Target="../media/image67.png"/><Relationship Id="rId5" Type="http://schemas.openxmlformats.org/officeDocument/2006/relationships/image" Target="../media/image64.png"/><Relationship Id="rId6" Type="http://schemas.openxmlformats.org/officeDocument/2006/relationships/image" Target="../media/image69.jpg"/><Relationship Id="rId7" Type="http://schemas.openxmlformats.org/officeDocument/2006/relationships/image" Target="../media/image71.jpg"/><Relationship Id="rId8" Type="http://schemas.openxmlformats.org/officeDocument/2006/relationships/image" Target="../media/image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3.png"/><Relationship Id="rId4" Type="http://schemas.openxmlformats.org/officeDocument/2006/relationships/image" Target="../media/image83.png"/><Relationship Id="rId5" Type="http://schemas.openxmlformats.org/officeDocument/2006/relationships/image" Target="../media/image77.png"/><Relationship Id="rId6" Type="http://schemas.openxmlformats.org/officeDocument/2006/relationships/image" Target="../media/image7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Relationship Id="rId5" Type="http://schemas.openxmlformats.org/officeDocument/2006/relationships/image" Target="../media/image76.png"/><Relationship Id="rId6" Type="http://schemas.openxmlformats.org/officeDocument/2006/relationships/image" Target="../media/image8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Relationship Id="rId4" Type="http://schemas.openxmlformats.org/officeDocument/2006/relationships/image" Target="../media/image08.png"/><Relationship Id="rId5" Type="http://schemas.openxmlformats.org/officeDocument/2006/relationships/image" Target="../media/image05.png"/><Relationship Id="rId6" Type="http://schemas.openxmlformats.org/officeDocument/2006/relationships/image" Target="../media/image07.jpg"/><Relationship Id="rId7" Type="http://schemas.openxmlformats.org/officeDocument/2006/relationships/image" Target="../media/image0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5.jpg"/><Relationship Id="rId4" Type="http://schemas.openxmlformats.org/officeDocument/2006/relationships/image" Target="../media/image80.jpg"/><Relationship Id="rId5" Type="http://schemas.openxmlformats.org/officeDocument/2006/relationships/image" Target="../media/image78.jpg"/><Relationship Id="rId6" Type="http://schemas.openxmlformats.org/officeDocument/2006/relationships/image" Target="../media/image8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6.jpg"/><Relationship Id="rId4" Type="http://schemas.openxmlformats.org/officeDocument/2006/relationships/image" Target="../media/image85.jpg"/><Relationship Id="rId5" Type="http://schemas.openxmlformats.org/officeDocument/2006/relationships/image" Target="../media/image88.jpg"/><Relationship Id="rId6" Type="http://schemas.openxmlformats.org/officeDocument/2006/relationships/image" Target="../media/image9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9.png"/><Relationship Id="rId4" Type="http://schemas.openxmlformats.org/officeDocument/2006/relationships/image" Target="../media/image93.jpg"/><Relationship Id="rId11" Type="http://schemas.openxmlformats.org/officeDocument/2006/relationships/image" Target="../media/image104.png"/><Relationship Id="rId10" Type="http://schemas.openxmlformats.org/officeDocument/2006/relationships/image" Target="../media/image95.png"/><Relationship Id="rId9" Type="http://schemas.openxmlformats.org/officeDocument/2006/relationships/image" Target="../media/image94.png"/><Relationship Id="rId5" Type="http://schemas.openxmlformats.org/officeDocument/2006/relationships/image" Target="../media/image87.jpg"/><Relationship Id="rId6" Type="http://schemas.openxmlformats.org/officeDocument/2006/relationships/image" Target="../media/image96.png"/><Relationship Id="rId7" Type="http://schemas.openxmlformats.org/officeDocument/2006/relationships/image" Target="../media/image92.jpg"/><Relationship Id="rId8" Type="http://schemas.openxmlformats.org/officeDocument/2006/relationships/image" Target="../media/image9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5.png"/><Relationship Id="rId4" Type="http://schemas.openxmlformats.org/officeDocument/2006/relationships/image" Target="../media/image99.png"/><Relationship Id="rId5" Type="http://schemas.openxmlformats.org/officeDocument/2006/relationships/image" Target="../media/image101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3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5" Type="http://schemas.openxmlformats.org/officeDocument/2006/relationships/image" Target="../media/image106.jpg"/><Relationship Id="rId6" Type="http://schemas.openxmlformats.org/officeDocument/2006/relationships/image" Target="../media/image100.jpg"/><Relationship Id="rId7" Type="http://schemas.openxmlformats.org/officeDocument/2006/relationships/image" Target="../media/image108.jpg"/><Relationship Id="rId8" Type="http://schemas.openxmlformats.org/officeDocument/2006/relationships/image" Target="../media/image1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3.png"/><Relationship Id="rId4" Type="http://schemas.openxmlformats.org/officeDocument/2006/relationships/image" Target="../media/image111.png"/><Relationship Id="rId5" Type="http://schemas.openxmlformats.org/officeDocument/2006/relationships/image" Target="../media/image109.jpg"/><Relationship Id="rId6" Type="http://schemas.openxmlformats.org/officeDocument/2006/relationships/image" Target="../media/image121.png"/><Relationship Id="rId7" Type="http://schemas.openxmlformats.org/officeDocument/2006/relationships/image" Target="../media/image1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5.png"/><Relationship Id="rId4" Type="http://schemas.openxmlformats.org/officeDocument/2006/relationships/image" Target="../media/image118.png"/><Relationship Id="rId5" Type="http://schemas.openxmlformats.org/officeDocument/2006/relationships/image" Target="../media/image112.png"/><Relationship Id="rId6" Type="http://schemas.openxmlformats.org/officeDocument/2006/relationships/image" Target="../media/image116.jpg"/><Relationship Id="rId7" Type="http://schemas.openxmlformats.org/officeDocument/2006/relationships/image" Target="../media/image1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7.jpg"/><Relationship Id="rId4" Type="http://schemas.openxmlformats.org/officeDocument/2006/relationships/image" Target="../media/image120.png"/><Relationship Id="rId9" Type="http://schemas.openxmlformats.org/officeDocument/2006/relationships/image" Target="../media/image122.jpg"/><Relationship Id="rId5" Type="http://schemas.openxmlformats.org/officeDocument/2006/relationships/image" Target="../media/image126.png"/><Relationship Id="rId6" Type="http://schemas.openxmlformats.org/officeDocument/2006/relationships/image" Target="../media/image123.jpg"/><Relationship Id="rId7" Type="http://schemas.openxmlformats.org/officeDocument/2006/relationships/image" Target="../media/image124.png"/><Relationship Id="rId8" Type="http://schemas.openxmlformats.org/officeDocument/2006/relationships/image" Target="../media/image1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22.jpg"/><Relationship Id="rId6" Type="http://schemas.openxmlformats.org/officeDocument/2006/relationships/image" Target="../media/image23.jpg"/><Relationship Id="rId7" Type="http://schemas.openxmlformats.org/officeDocument/2006/relationships/image" Target="../media/image2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152400" y="68759"/>
            <a:ext cx="7086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Brown Algae – Stipe surveys</a:t>
            </a: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99" y="904992"/>
            <a:ext cx="4117545" cy="2676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8000" y="914400"/>
            <a:ext cx="3556000" cy="266699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/>
          <p:nvPr/>
        </p:nvSpPr>
        <p:spPr>
          <a:xfrm>
            <a:off x="7052600" y="3097767"/>
            <a:ext cx="2091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Macrocystis pyrifera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8000" y="4061496"/>
            <a:ext cx="3474719" cy="260604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/>
          <p:nvPr/>
        </p:nvSpPr>
        <p:spPr>
          <a:xfrm>
            <a:off x="6799310" y="6241330"/>
            <a:ext cx="22576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Nereocystis luetkeana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191000"/>
            <a:ext cx="3682999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166156" y="2995651"/>
            <a:ext cx="248814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Pterygophora californica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0400" y="4976585"/>
            <a:ext cx="1904999" cy="190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classconnection.s3.amazonaws.com/105/flashcards/832105/png/screen_shot_2013-05-04_at_82038_pm-13E72B4E0D351E85B17.png" id="97" name="Shape 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28113" y="1822135"/>
            <a:ext cx="1737359" cy="181181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/>
          <p:nvPr/>
        </p:nvSpPr>
        <p:spPr>
          <a:xfrm>
            <a:off x="0" y="4419535"/>
            <a:ext cx="34784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Laminaria setchellii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55575" y="152400"/>
            <a:ext cx="3573631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Cnidarians</a:t>
            </a:r>
          </a:p>
        </p:txBody>
      </p:sp>
      <p:pic>
        <p:nvPicPr>
          <p:cNvPr descr="photograph of sea anemone Anthopleura elegantissima at high tide" id="223" name="Shape 223"/>
          <p:cNvPicPr preferRelativeResize="0"/>
          <p:nvPr/>
        </p:nvPicPr>
        <p:blipFill/>
        <p:spPr>
          <a:xfrm>
            <a:off x="228600" y="1066800"/>
            <a:ext cx="3276114" cy="2057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234818" y="2600980"/>
            <a:ext cx="220358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Anthopleura elegantissima 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(aggregating anemone)</a:t>
            </a:r>
          </a:p>
        </p:txBody>
      </p:sp>
      <p:grpSp>
        <p:nvGrpSpPr>
          <p:cNvPr id="225" name="Shape 225"/>
          <p:cNvGrpSpPr/>
          <p:nvPr/>
        </p:nvGrpSpPr>
        <p:grpSpPr>
          <a:xfrm>
            <a:off x="3729208" y="742087"/>
            <a:ext cx="2752384" cy="2340669"/>
            <a:chOff x="3810000" y="260310"/>
            <a:chExt cx="2752384" cy="2340669"/>
          </a:xfrm>
        </p:grpSpPr>
        <p:pic>
          <p:nvPicPr>
            <p:cNvPr descr="Anthopleura xanthogrammica 1.jpg" id="226" name="Shape 2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10000" y="260310"/>
              <a:ext cx="2752384" cy="2340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Shape 227"/>
            <p:cNvSpPr txBox="1"/>
            <p:nvPr/>
          </p:nvSpPr>
          <p:spPr>
            <a:xfrm>
              <a:off x="3810000" y="2077758"/>
              <a:ext cx="2590800" cy="492441"/>
            </a:xfrm>
            <a:prstGeom prst="rect">
              <a:avLst/>
            </a:prstGeom>
            <a:solidFill>
              <a:srgbClr val="7F7F7F">
                <a:alpha val="63529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Anthopleura xanthogrammica </a:t>
              </a: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(giant green anemone)</a:t>
              </a:r>
            </a:p>
          </p:txBody>
        </p:sp>
      </p:grpSp>
      <p:pic>
        <p:nvPicPr>
          <p:cNvPr descr="https://c1.staticflickr.com/3/2153/2251510545_396655b29a.jpg" id="228" name="Shape 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00" y="183453"/>
            <a:ext cx="2131255" cy="3200398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/>
          <p:nvPr/>
        </p:nvSpPr>
        <p:spPr>
          <a:xfrm>
            <a:off x="6781800" y="218865"/>
            <a:ext cx="2131255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Balanophyllia elegans 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(orange cup coral)</a:t>
            </a:r>
          </a:p>
        </p:txBody>
      </p:sp>
      <p:grpSp>
        <p:nvGrpSpPr>
          <p:cNvPr id="230" name="Shape 230"/>
          <p:cNvGrpSpPr/>
          <p:nvPr/>
        </p:nvGrpSpPr>
        <p:grpSpPr>
          <a:xfrm>
            <a:off x="3616618" y="3771066"/>
            <a:ext cx="2671591" cy="2470678"/>
            <a:chOff x="3537444" y="3982523"/>
            <a:chExt cx="2671591" cy="2470678"/>
          </a:xfrm>
        </p:grpSpPr>
        <p:pic>
          <p:nvPicPr>
            <p:cNvPr descr="https://upload.wikimedia.org/wikipedia/commons/6/6b/Corynactis_californica_1.jpg" id="231" name="Shape 2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37444" y="3982523"/>
              <a:ext cx="2671591" cy="247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Shape 232"/>
            <p:cNvSpPr txBox="1"/>
            <p:nvPr/>
          </p:nvSpPr>
          <p:spPr>
            <a:xfrm>
              <a:off x="4038600" y="5874310"/>
              <a:ext cx="1827628" cy="492441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Corynactis californica </a:t>
              </a: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(strawberry anemone)</a:t>
              </a:r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228600" y="3276599"/>
            <a:ext cx="3010142" cy="3385457"/>
            <a:chOff x="228600" y="3276599"/>
            <a:chExt cx="3010142" cy="3385457"/>
          </a:xfrm>
        </p:grpSpPr>
        <p:pic>
          <p:nvPicPr>
            <p:cNvPr descr="http://www.racerocks.com/racerock/eco/taxalab/ensy02/epiactis.jpg" id="234" name="Shape 234"/>
            <p:cNvPicPr preferRelativeResize="0"/>
            <p:nvPr/>
          </p:nvPicPr>
          <p:blipFill rotWithShape="1">
            <a:blip r:embed="rId6">
              <a:alphaModFix/>
            </a:blip>
            <a:srcRect b="14940" l="0" r="0" t="11774"/>
            <a:stretch/>
          </p:blipFill>
          <p:spPr>
            <a:xfrm>
              <a:off x="228600" y="4572000"/>
              <a:ext cx="1905484" cy="2090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rooding Anemone" id="235" name="Shape 2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81341" y="3276599"/>
              <a:ext cx="2057400" cy="1606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Shape 236"/>
            <p:cNvSpPr txBox="1"/>
            <p:nvPr/>
          </p:nvSpPr>
          <p:spPr>
            <a:xfrm>
              <a:off x="234818" y="4459678"/>
              <a:ext cx="1827628" cy="492441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Epiactis prolifera </a:t>
              </a: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(brooding anemone)</a:t>
              </a:r>
            </a:p>
          </p:txBody>
        </p:sp>
      </p:grpSp>
      <p:pic>
        <p:nvPicPr>
          <p:cNvPr descr="http://www.jonathanbird.net/jpegs/rubiformis.jpg" id="237" name="Shape 237"/>
          <p:cNvPicPr preferRelativeResize="0"/>
          <p:nvPr/>
        </p:nvPicPr>
        <p:blipFill rotWithShape="1">
          <a:blip r:embed="rId8">
            <a:alphaModFix/>
          </a:blip>
          <a:srcRect b="0" l="10633" r="8263" t="0"/>
          <a:stretch/>
        </p:blipFill>
        <p:spPr>
          <a:xfrm>
            <a:off x="6689185" y="3771067"/>
            <a:ext cx="2223869" cy="289359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6726114" y="6113601"/>
            <a:ext cx="2150012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Gersemia rubiformis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(sea strawberry, soft coral)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155575" y="152400"/>
            <a:ext cx="3573631" cy="868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Cnidarians</a:t>
            </a:r>
          </a:p>
        </p:txBody>
      </p:sp>
      <p:grpSp>
        <p:nvGrpSpPr>
          <p:cNvPr id="244" name="Shape 244"/>
          <p:cNvGrpSpPr/>
          <p:nvPr/>
        </p:nvGrpSpPr>
        <p:grpSpPr>
          <a:xfrm>
            <a:off x="4190999" y="228600"/>
            <a:ext cx="4562475" cy="3419977"/>
            <a:chOff x="3352798" y="1142498"/>
            <a:chExt cx="4562475" cy="3419977"/>
          </a:xfrm>
        </p:grpSpPr>
        <p:pic>
          <p:nvPicPr>
            <p:cNvPr descr="http://www.savescottishseas.org/wp-content/gallery/gallery1/metridium_senile_06.jpg" id="245" name="Shape 2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2798" y="1142498"/>
              <a:ext cx="4562475" cy="3419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Shape 246"/>
            <p:cNvSpPr txBox="1"/>
            <p:nvPr/>
          </p:nvSpPr>
          <p:spPr>
            <a:xfrm>
              <a:off x="6248398" y="4006598"/>
              <a:ext cx="1666872" cy="492441"/>
            </a:xfrm>
            <a:prstGeom prst="rect">
              <a:avLst/>
            </a:prstGeom>
            <a:solidFill>
              <a:srgbClr val="7F7F7F">
                <a:alpha val="97254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Metridium senile </a:t>
              </a: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(plumose anemone)</a:t>
              </a:r>
            </a:p>
          </p:txBody>
        </p:sp>
      </p:grpSp>
      <p:pic>
        <p:nvPicPr>
          <p:cNvPr descr="http://www.robots4farms.com/scubadivingpictures_files/neckpoint_files/98_jhs_PaintedAnemone_90p_P4160236_tmb.jpg" id="247" name="Shape 247"/>
          <p:cNvPicPr preferRelativeResize="0"/>
          <p:nvPr/>
        </p:nvPicPr>
        <p:blipFill rotWithShape="1">
          <a:blip r:embed="rId4">
            <a:alphaModFix/>
          </a:blip>
          <a:srcRect b="5721" l="8489" r="5111" t="4418"/>
          <a:stretch/>
        </p:blipFill>
        <p:spPr>
          <a:xfrm>
            <a:off x="381000" y="1219200"/>
            <a:ext cx="3429000" cy="26747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2095500" y="3352357"/>
            <a:ext cx="1666872" cy="492441"/>
          </a:xfrm>
          <a:prstGeom prst="rect">
            <a:avLst/>
          </a:prstGeom>
          <a:solidFill>
            <a:srgbClr val="7F7F7F">
              <a:alpha val="80392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Urticina crassicornis 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(mottled anemone)</a:t>
            </a:r>
          </a:p>
        </p:txBody>
      </p:sp>
      <p:pic>
        <p:nvPicPr>
          <p:cNvPr descr="http://www.pnwscuba.com/critterwatchers/critter%20of%20the%20month/whitespotted.jpg" id="249" name="Shape 2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4141612"/>
            <a:ext cx="3733800" cy="2464307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381000" y="6078080"/>
            <a:ext cx="2133598" cy="492441"/>
          </a:xfrm>
          <a:prstGeom prst="rect">
            <a:avLst/>
          </a:prstGeom>
          <a:solidFill>
            <a:srgbClr val="7F7F7F">
              <a:alpha val="62352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Urticina lofotensis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(white-spotted rose anemone)</a:t>
            </a:r>
          </a:p>
        </p:txBody>
      </p:sp>
      <p:pic>
        <p:nvPicPr>
          <p:cNvPr descr="http://www.baue.org/images/galleries/d/33744-1/_DSC9945.jpg" id="251" name="Shape 2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1526" y="4251562"/>
            <a:ext cx="3590147" cy="239168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4953000" y="3931298"/>
            <a:ext cx="2209799" cy="3473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17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Scyphozoans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6748074" y="4278655"/>
            <a:ext cx="2133598" cy="492441"/>
          </a:xfrm>
          <a:prstGeom prst="rect">
            <a:avLst/>
          </a:prstGeom>
          <a:solidFill>
            <a:srgbClr val="7F7F7F">
              <a:alpha val="62352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Manania hexaradiata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(stauromedusan, stalked jelly)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268916" y="410870"/>
            <a:ext cx="4024721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 Cucumbers</a:t>
            </a:r>
          </a:p>
        </p:txBody>
      </p:sp>
      <p:sp>
        <p:nvSpPr>
          <p:cNvPr descr="Image result for montereina nobilis" id="259" name="Shape 259"/>
          <p:cNvSpPr/>
          <p:nvPr/>
        </p:nvSpPr>
        <p:spPr>
          <a:xfrm>
            <a:off x="1555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ontereina nobilis" id="260" name="Shape 260"/>
          <p:cNvSpPr/>
          <p:nvPr/>
        </p:nvSpPr>
        <p:spPr>
          <a:xfrm>
            <a:off x="460375" y="160335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janolus barbarensis" id="261" name="Shape 261"/>
          <p:cNvSpPr/>
          <p:nvPr/>
        </p:nvSpPr>
        <p:spPr>
          <a:xfrm>
            <a:off x="612775" y="312737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janolus barbarensis" id="262" name="Shape 262"/>
          <p:cNvSpPr/>
          <p:nvPr/>
        </p:nvSpPr>
        <p:spPr>
          <a:xfrm>
            <a:off x="765175" y="465137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Shape 263"/>
          <p:cNvGrpSpPr/>
          <p:nvPr/>
        </p:nvGrpSpPr>
        <p:grpSpPr>
          <a:xfrm>
            <a:off x="345295" y="1600200"/>
            <a:ext cx="3871966" cy="3856046"/>
            <a:chOff x="345295" y="1219200"/>
            <a:chExt cx="3871966" cy="3856046"/>
          </a:xfrm>
        </p:grpSpPr>
        <p:pic>
          <p:nvPicPr>
            <p:cNvPr descr="http://fishretail.ru/data/fishbook/447/871_544,364.jpg" id="264" name="Shape 2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5295" y="1219200"/>
              <a:ext cx="3871966" cy="2590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Shape 265"/>
            <p:cNvSpPr txBox="1"/>
            <p:nvPr/>
          </p:nvSpPr>
          <p:spPr>
            <a:xfrm>
              <a:off x="373287" y="1219200"/>
              <a:ext cx="1684110" cy="492441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Cucumaria miniata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(orange sea cucumber)</a:t>
              </a:r>
            </a:p>
          </p:txBody>
        </p:sp>
        <p:pic>
          <p:nvPicPr>
            <p:cNvPr descr="http://pnwscuba.smugmug.com/REEF/REEF-Pacific-NW-Invertebrate/i-FDTwcM5/2/L/100-9-L.jpg" id="266" name="Shape 2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46308" y="3581400"/>
              <a:ext cx="2199728" cy="14938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http://sjima.org/wp-content/uploads/2015/05/Stiff-footed-Sea-Cucumber.jpg" id="267" name="Shape 2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0600" y="466168"/>
            <a:ext cx="4095395" cy="283401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7086600" y="617537"/>
            <a:ext cx="1676399" cy="707886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Eupentacta quinquesemita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(stiff-footed cucumber)</a:t>
            </a:r>
          </a:p>
        </p:txBody>
      </p:sp>
      <p:grpSp>
        <p:nvGrpSpPr>
          <p:cNvPr id="269" name="Shape 269"/>
          <p:cNvGrpSpPr/>
          <p:nvPr/>
        </p:nvGrpSpPr>
        <p:grpSpPr>
          <a:xfrm>
            <a:off x="4495800" y="3685076"/>
            <a:ext cx="4077125" cy="2963374"/>
            <a:chOff x="4495800" y="3685076"/>
            <a:chExt cx="4077125" cy="2963374"/>
          </a:xfrm>
        </p:grpSpPr>
        <p:pic>
          <p:nvPicPr>
            <p:cNvPr descr="http://www.beachwatchers.wsu.edu/ezidweb/animals/images/parastichopus.jpg" id="270" name="Shape 2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95800" y="3685076"/>
              <a:ext cx="4077125" cy="2963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1" name="Shape 271"/>
            <p:cNvSpPr txBox="1"/>
            <p:nvPr/>
          </p:nvSpPr>
          <p:spPr>
            <a:xfrm>
              <a:off x="4755501" y="5791200"/>
              <a:ext cx="1676399" cy="707886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Parastichopus californicus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(giant sea cucumber)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268916" y="410870"/>
            <a:ext cx="4024721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Urchins</a:t>
            </a:r>
          </a:p>
        </p:txBody>
      </p:sp>
      <p:sp>
        <p:nvSpPr>
          <p:cNvPr descr="Image result for montereina nobilis" id="277" name="Shape 277"/>
          <p:cNvSpPr/>
          <p:nvPr/>
        </p:nvSpPr>
        <p:spPr>
          <a:xfrm>
            <a:off x="1555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janolus barbarensis" id="278" name="Shape 278"/>
          <p:cNvSpPr/>
          <p:nvPr/>
        </p:nvSpPr>
        <p:spPr>
          <a:xfrm>
            <a:off x="612775" y="312737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janolus barbarensis" id="279" name="Shape 279"/>
          <p:cNvSpPr/>
          <p:nvPr/>
        </p:nvSpPr>
        <p:spPr>
          <a:xfrm>
            <a:off x="765175" y="465137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648542" y="1828800"/>
            <a:ext cx="2759207" cy="3657600"/>
            <a:chOff x="612775" y="1447800"/>
            <a:chExt cx="2759207" cy="3657600"/>
          </a:xfrm>
        </p:grpSpPr>
        <p:pic>
          <p:nvPicPr>
            <p:cNvPr descr="http://www.nature.com/nature/journal/v498/n7455/images/498429a-i1.0.jpg" id="281" name="Shape 281"/>
            <p:cNvPicPr preferRelativeResize="0"/>
            <p:nvPr/>
          </p:nvPicPr>
          <p:blipFill rotWithShape="1">
            <a:blip r:embed="rId3">
              <a:alphaModFix/>
            </a:blip>
            <a:srcRect b="0" l="0" r="0" t="11626"/>
            <a:stretch/>
          </p:blipFill>
          <p:spPr>
            <a:xfrm>
              <a:off x="612775" y="1447800"/>
              <a:ext cx="2759207" cy="365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Shape 282"/>
            <p:cNvSpPr txBox="1"/>
            <p:nvPr/>
          </p:nvSpPr>
          <p:spPr>
            <a:xfrm>
              <a:off x="777616" y="4526366"/>
              <a:ext cx="2438399" cy="492441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Mesocentrotus droebachiensis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(green sea urchin)</a:t>
              </a:r>
            </a:p>
          </p:txBody>
        </p:sp>
      </p:grpSp>
      <p:grpSp>
        <p:nvGrpSpPr>
          <p:cNvPr id="283" name="Shape 283"/>
          <p:cNvGrpSpPr/>
          <p:nvPr/>
        </p:nvGrpSpPr>
        <p:grpSpPr>
          <a:xfrm>
            <a:off x="4114800" y="465135"/>
            <a:ext cx="4543425" cy="2971800"/>
            <a:chOff x="3810000" y="590550"/>
            <a:chExt cx="4543425" cy="2971800"/>
          </a:xfrm>
        </p:grpSpPr>
        <p:pic>
          <p:nvPicPr>
            <p:cNvPr descr="http://www8.nos.noaa.gov/onms/Park/images/Creature_Images/164.jpg" id="284" name="Shape 2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10000" y="1447800"/>
              <a:ext cx="2819400" cy="2114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s://upload.wikimedia.org/wikipedia/commons/thumb/7/74/Strongylocentrotus_franciscanus_at_Telegraph_Cove.jpg/269px-Strongylocentrotus_franciscanus_at_Telegraph_Cove.jpg" id="285" name="Shape 2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91200" y="590550"/>
              <a:ext cx="2562225" cy="171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Shape 286"/>
            <p:cNvSpPr txBox="1"/>
            <p:nvPr/>
          </p:nvSpPr>
          <p:spPr>
            <a:xfrm>
              <a:off x="6781800" y="2438400"/>
              <a:ext cx="1295400" cy="707886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Mesocentrotus franciscanus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(red sea urchin)</a:t>
              </a:r>
            </a:p>
          </p:txBody>
        </p:sp>
      </p:grpSp>
      <p:grpSp>
        <p:nvGrpSpPr>
          <p:cNvPr id="287" name="Shape 287"/>
          <p:cNvGrpSpPr/>
          <p:nvPr/>
        </p:nvGrpSpPr>
        <p:grpSpPr>
          <a:xfrm>
            <a:off x="5153024" y="3979106"/>
            <a:ext cx="3467099" cy="2348962"/>
            <a:chOff x="5338760" y="3872230"/>
            <a:chExt cx="3467099" cy="2348962"/>
          </a:xfrm>
        </p:grpSpPr>
        <p:pic>
          <p:nvPicPr>
            <p:cNvPr descr="http://www.nature.com/nature/journal/v444/n7117/images/444246a-i3.0.jpg" id="288" name="Shape 28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338760" y="3872230"/>
              <a:ext cx="3467099" cy="2348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Shape 289"/>
            <p:cNvSpPr txBox="1"/>
            <p:nvPr/>
          </p:nvSpPr>
          <p:spPr>
            <a:xfrm>
              <a:off x="5338760" y="3872230"/>
              <a:ext cx="1447800" cy="707886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Mesocentrotus purpuratus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(purple sea urchin)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987425" y="88071"/>
            <a:ext cx="3276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Echinoderms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100320" y="1120912"/>
            <a:ext cx="3313338" cy="2319337"/>
            <a:chOff x="457200" y="1371600"/>
            <a:chExt cx="3313338" cy="2319337"/>
          </a:xfrm>
        </p:grpSpPr>
        <p:pic>
          <p:nvPicPr>
            <p:cNvPr descr="https://c2.staticflickr.com/8/7290/12826106955_d2cfa8ae41_b.jpg" id="296" name="Shape 2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7200" y="1371600"/>
              <a:ext cx="3313338" cy="23193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 txBox="1"/>
            <p:nvPr/>
          </p:nvSpPr>
          <p:spPr>
            <a:xfrm>
              <a:off x="457200" y="1371600"/>
              <a:ext cx="1209869" cy="707886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Dermasterias imbricata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(leather star)</a:t>
              </a:r>
            </a:p>
          </p:txBody>
        </p:sp>
      </p:grpSp>
      <p:pic>
        <p:nvPicPr>
          <p:cNvPr descr="http://www.seastarsofthepacificnorthwest.info/images/large%20images/mottled_star/MottledD.jpg" id="298" name="Shape 298"/>
          <p:cNvPicPr preferRelativeResize="0"/>
          <p:nvPr/>
        </p:nvPicPr>
        <p:blipFill rotWithShape="1">
          <a:blip r:embed="rId4">
            <a:alphaModFix/>
          </a:blip>
          <a:srcRect b="22719" l="3266" r="1632" t="6495"/>
          <a:stretch/>
        </p:blipFill>
        <p:spPr>
          <a:xfrm>
            <a:off x="5943600" y="158380"/>
            <a:ext cx="3055773" cy="220330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4733730" y="648529"/>
            <a:ext cx="1209869" cy="707886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Evasterias troschelii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(mottled star)</a:t>
            </a:r>
          </a:p>
        </p:txBody>
      </p:sp>
      <p:pic>
        <p:nvPicPr>
          <p:cNvPr descr="http://www.seastarsofthepacificnorthwest.info/images/large%20images/mottled_star/MottledA.jpg" id="300" name="Shape 300"/>
          <p:cNvPicPr preferRelativeResize="0"/>
          <p:nvPr/>
        </p:nvPicPr>
        <p:blipFill rotWithShape="1">
          <a:blip r:embed="rId5">
            <a:alphaModFix/>
          </a:blip>
          <a:srcRect b="20472" l="1462" r="2209" t="2000"/>
          <a:stretch/>
        </p:blipFill>
        <p:spPr>
          <a:xfrm>
            <a:off x="4029857" y="1331533"/>
            <a:ext cx="2752529" cy="2146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afsc.noaa.gov/kodiak/images/photo/stareva.jpg" id="301" name="Shape 30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3673" y="2209800"/>
            <a:ext cx="2666998" cy="21326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Shape 302"/>
          <p:cNvGrpSpPr/>
          <p:nvPr/>
        </p:nvGrpSpPr>
        <p:grpSpPr>
          <a:xfrm>
            <a:off x="0" y="3870186"/>
            <a:ext cx="3194720" cy="2057400"/>
            <a:chOff x="155575" y="4191000"/>
            <a:chExt cx="3194720" cy="2057400"/>
          </a:xfrm>
        </p:grpSpPr>
        <p:pic>
          <p:nvPicPr>
            <p:cNvPr descr="http://thetyee.cachefly.net/Photo/2005/12/23/STAR5.png" id="303" name="Shape 30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55575" y="4191000"/>
              <a:ext cx="3194720" cy="2057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Shape 304"/>
            <p:cNvSpPr txBox="1"/>
            <p:nvPr/>
          </p:nvSpPr>
          <p:spPr>
            <a:xfrm>
              <a:off x="155575" y="4191000"/>
              <a:ext cx="987425" cy="707886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Henricia leviuscula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(blood star)</a:t>
              </a:r>
            </a:p>
          </p:txBody>
        </p:sp>
      </p:grpSp>
      <p:pic>
        <p:nvPicPr>
          <p:cNvPr descr="http://www.seastarsofthepacificnorthwest.info/images/large%20images/drab_sixarmed_star/1L.jpg" id="305" name="Shape 305"/>
          <p:cNvPicPr preferRelativeResize="0"/>
          <p:nvPr/>
        </p:nvPicPr>
        <p:blipFill rotWithShape="1">
          <a:blip r:embed="rId8">
            <a:alphaModFix/>
          </a:blip>
          <a:srcRect b="19992" l="3061" r="6767" t="4809"/>
          <a:stretch/>
        </p:blipFill>
        <p:spPr>
          <a:xfrm>
            <a:off x="5788180" y="4648200"/>
            <a:ext cx="2636615" cy="213017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/>
        </p:nvSpPr>
        <p:spPr>
          <a:xfrm>
            <a:off x="7876621" y="6070491"/>
            <a:ext cx="1240940" cy="707886"/>
          </a:xfrm>
          <a:prstGeom prst="rect">
            <a:avLst/>
          </a:prstGeom>
          <a:solidFill>
            <a:srgbClr val="7F7F7F">
              <a:alpha val="74509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Leptasterias hexactis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(six-rayed star)</a:t>
            </a:r>
          </a:p>
        </p:txBody>
      </p:sp>
      <p:grpSp>
        <p:nvGrpSpPr>
          <p:cNvPr id="307" name="Shape 307"/>
          <p:cNvGrpSpPr/>
          <p:nvPr/>
        </p:nvGrpSpPr>
        <p:grpSpPr>
          <a:xfrm>
            <a:off x="3422991" y="3591098"/>
            <a:ext cx="2189367" cy="3201953"/>
            <a:chOff x="152400" y="3539137"/>
            <a:chExt cx="2189367" cy="3201953"/>
          </a:xfrm>
        </p:grpSpPr>
        <p:pic>
          <p:nvPicPr>
            <p:cNvPr descr="http://cdn.c.photoshelter.com/img-get/I0000mO5H1muTr3c/s/700/700/WA24C031.jpg" id="308" name="Shape 308"/>
            <p:cNvPicPr preferRelativeResize="0"/>
            <p:nvPr/>
          </p:nvPicPr>
          <p:blipFill rotWithShape="1">
            <a:blip r:embed="rId9">
              <a:alphaModFix/>
            </a:blip>
            <a:srcRect b="2430" l="0" r="0" t="0"/>
            <a:stretch/>
          </p:blipFill>
          <p:spPr>
            <a:xfrm>
              <a:off x="152400" y="3539137"/>
              <a:ext cx="2189367" cy="3201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 txBox="1"/>
            <p:nvPr/>
          </p:nvSpPr>
          <p:spPr>
            <a:xfrm>
              <a:off x="756064" y="6205107"/>
              <a:ext cx="1572315" cy="492441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Pisaster ochraceus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(ochre star)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thetyee.cachefly.net/Photo/2005/12/23/STAR6.png"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4585194"/>
            <a:ext cx="3352799" cy="218236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>
            <p:ph type="title"/>
          </p:nvPr>
        </p:nvSpPr>
        <p:spPr>
          <a:xfrm>
            <a:off x="304800" y="176950"/>
            <a:ext cx="3272317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Echinoderms</a:t>
            </a:r>
          </a:p>
        </p:txBody>
      </p:sp>
      <p:pic>
        <p:nvPicPr>
          <p:cNvPr descr="http://www.cokesmithphototravel.com/image/37440754.jpg" id="316" name="Shape 3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1600" y="228597"/>
            <a:ext cx="3644373" cy="230620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5181600" y="1857696"/>
            <a:ext cx="1752600" cy="677108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Orthasterias koehleri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(red-banded or rainbow star)</a:t>
            </a:r>
          </a:p>
        </p:txBody>
      </p:sp>
      <p:grpSp>
        <p:nvGrpSpPr>
          <p:cNvPr id="318" name="Shape 318"/>
          <p:cNvGrpSpPr/>
          <p:nvPr/>
        </p:nvGrpSpPr>
        <p:grpSpPr>
          <a:xfrm>
            <a:off x="1066800" y="938950"/>
            <a:ext cx="3758084" cy="2514599"/>
            <a:chOff x="685800" y="1277504"/>
            <a:chExt cx="3758084" cy="2514599"/>
          </a:xfrm>
        </p:grpSpPr>
        <p:pic>
          <p:nvPicPr>
            <p:cNvPr descr="http://www.livt.net/Clt/Ani/Ech/Ast/ast014.jpg" id="319" name="Shape 3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85800" y="1277504"/>
              <a:ext cx="3758084" cy="2514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Shape 320"/>
            <p:cNvSpPr txBox="1"/>
            <p:nvPr/>
          </p:nvSpPr>
          <p:spPr>
            <a:xfrm>
              <a:off x="685800" y="3292917"/>
              <a:ext cx="1261581" cy="492441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Patiria miniata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(bat star)</a:t>
              </a:r>
            </a:p>
          </p:txBody>
        </p:sp>
      </p:grpSp>
      <p:pic>
        <p:nvPicPr>
          <p:cNvPr descr="http://hoopmanscience.pbworks.com/f/1321207794/sunflower-star-orange-phase.jpg" id="321" name="Shape 3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456" y="3733800"/>
            <a:ext cx="3128629" cy="236095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2047502" y="5386869"/>
            <a:ext cx="1261581" cy="707886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Pycnopodia helianthoides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(sun star)</a:t>
            </a:r>
          </a:p>
        </p:txBody>
      </p:sp>
      <p:pic>
        <p:nvPicPr>
          <p:cNvPr descr="http://imgc.allpostersimages.com/images/P-473-488-90/38/3815/FJQIF00Z/posters/david-wrobel-dawson-s-sun-star-solaster-dawsoni-queen-charlotte-island-british-columbia-canada.jpg" id="323" name="Shape 3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43600" y="2819400"/>
            <a:ext cx="3050360" cy="228938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/>
          <p:nvPr/>
        </p:nvSpPr>
        <p:spPr>
          <a:xfrm>
            <a:off x="5943600" y="2819400"/>
            <a:ext cx="152518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Solaster dawsoni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(morning sun star)</a:t>
            </a:r>
          </a:p>
        </p:txBody>
      </p:sp>
      <p:sp>
        <p:nvSpPr>
          <p:cNvPr id="325" name="Shape 325"/>
          <p:cNvSpPr txBox="1"/>
          <p:nvPr/>
        </p:nvSpPr>
        <p:spPr>
          <a:xfrm>
            <a:off x="5332819" y="6261123"/>
            <a:ext cx="152518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Solaster stimpsoni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(striped sun star)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mage result for balanus glandula" id="331" name="Shape 331"/>
          <p:cNvSpPr/>
          <p:nvPr/>
        </p:nvSpPr>
        <p:spPr>
          <a:xfrm>
            <a:off x="1555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Shape 332"/>
          <p:cNvGrpSpPr/>
          <p:nvPr/>
        </p:nvGrpSpPr>
        <p:grpSpPr>
          <a:xfrm>
            <a:off x="5029200" y="128826"/>
            <a:ext cx="3745864" cy="4142561"/>
            <a:chOff x="5029200" y="128826"/>
            <a:chExt cx="3745864" cy="4142561"/>
          </a:xfrm>
        </p:grpSpPr>
        <p:pic>
          <p:nvPicPr>
            <p:cNvPr id="333" name="Shape 3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29200" y="1066800"/>
              <a:ext cx="3276600" cy="3204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Shape 334"/>
            <p:cNvSpPr/>
            <p:nvPr/>
          </p:nvSpPr>
          <p:spPr>
            <a:xfrm>
              <a:off x="5044439" y="128826"/>
              <a:ext cx="3730625" cy="861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Bivalvia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Rock scallop: </a:t>
              </a:r>
              <a:r>
                <a:rPr b="0" i="1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Crassodoma gigantea</a:t>
              </a:r>
            </a:p>
          </p:txBody>
        </p:sp>
      </p:grpSp>
      <p:grpSp>
        <p:nvGrpSpPr>
          <p:cNvPr id="335" name="Shape 335"/>
          <p:cNvGrpSpPr/>
          <p:nvPr/>
        </p:nvGrpSpPr>
        <p:grpSpPr>
          <a:xfrm>
            <a:off x="494327" y="381000"/>
            <a:ext cx="4077670" cy="3352800"/>
            <a:chOff x="460800" y="4145300"/>
            <a:chExt cx="4077670" cy="3352800"/>
          </a:xfrm>
        </p:grpSpPr>
        <p:sp>
          <p:nvSpPr>
            <p:cNvPr id="336" name="Shape 336"/>
            <p:cNvSpPr/>
            <p:nvPr/>
          </p:nvSpPr>
          <p:spPr>
            <a:xfrm>
              <a:off x="460800" y="4145300"/>
              <a:ext cx="3730625" cy="861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Nemertea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Nemertean worm</a:t>
              </a:r>
            </a:p>
          </p:txBody>
        </p:sp>
        <p:pic>
          <p:nvPicPr>
            <p:cNvPr id="337" name="Shape 3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7729" y="5029200"/>
              <a:ext cx="4010741" cy="2468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17" y="1161005"/>
            <a:ext cx="2926079" cy="165266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>
            <p:ph type="title"/>
          </p:nvPr>
        </p:nvSpPr>
        <p:spPr>
          <a:xfrm>
            <a:off x="70701" y="36845"/>
            <a:ext cx="296605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Gastropods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321500" y="2694325"/>
            <a:ext cx="1928699" cy="765300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Amphissa columbiana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(Wrinkled Dove Snail)</a:t>
            </a:r>
          </a:p>
        </p:txBody>
      </p:sp>
      <p:pic>
        <p:nvPicPr>
          <p:cNvPr id="345" name="Shape 3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3169" y="194550"/>
            <a:ext cx="3153573" cy="3153573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6926400" y="2806975"/>
            <a:ext cx="1760399" cy="540000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Calliostoma ligatum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(Blue Top Snail)</a:t>
            </a:r>
          </a:p>
        </p:txBody>
      </p:sp>
      <p:pic>
        <p:nvPicPr>
          <p:cNvPr id="347" name="Shape 3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250" y="3662000"/>
            <a:ext cx="2381249" cy="238124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244850" y="6043250"/>
            <a:ext cx="2082000" cy="673500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Ceratostoma foliatum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(Leafy Hornmouth)</a:t>
            </a:r>
          </a:p>
        </p:txBody>
      </p:sp>
      <p:sp>
        <p:nvSpPr>
          <p:cNvPr id="349" name="Shape 349"/>
          <p:cNvSpPr txBox="1"/>
          <p:nvPr/>
        </p:nvSpPr>
        <p:spPr>
          <a:xfrm>
            <a:off x="7155900" y="6043250"/>
            <a:ext cx="1530899" cy="673500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Ocenebra lurida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(Lurid Rock Snail)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nverts.wallawalla.edu/Mollusca/Gastropoda/Prosobranchia/Order_Mesogastropoda/Suborder_Taenioglossa/Family_Cymatiidae/Fusitron_oregonensis1DLC2005.jpg" id="350" name="Shape 3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5659" y="3642950"/>
            <a:ext cx="3200399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3423253" y="6054244"/>
            <a:ext cx="2082000" cy="673500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Fusitron oregonensis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(Hairy triton)</a:t>
            </a:r>
          </a:p>
        </p:txBody>
      </p:sp>
      <p:pic>
        <p:nvPicPr>
          <p:cNvPr descr="https://depts.washington.edu/fhl/zoo432/snugharbor/feedingimages/image010.jpg" id="352" name="Shape 352"/>
          <p:cNvPicPr preferRelativeResize="0"/>
          <p:nvPr/>
        </p:nvPicPr>
        <p:blipFill rotWithShape="1">
          <a:blip r:embed="rId7">
            <a:alphaModFix/>
          </a:blip>
          <a:srcRect b="27998" l="21068" r="16101" t="13606"/>
          <a:stretch/>
        </p:blipFill>
        <p:spPr>
          <a:xfrm>
            <a:off x="6190219" y="4046335"/>
            <a:ext cx="2884602" cy="2007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17083" y="833369"/>
            <a:ext cx="2464498" cy="230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4211878" y="2417925"/>
            <a:ext cx="1469698" cy="688799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Tegula brunnea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(Brown Top Shell)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Chitons</a:t>
            </a:r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775" y="1298787"/>
            <a:ext cx="3905249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2602375" y="3324325"/>
            <a:ext cx="1656600" cy="765300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Cryptochiton stelleri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(Giant Gumboot Chiton)</a:t>
            </a:r>
          </a:p>
        </p:txBody>
      </p:sp>
      <p:pic>
        <p:nvPicPr>
          <p:cNvPr id="362" name="Shape 3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7450" y="3983487"/>
            <a:ext cx="3905249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5007450" y="6150475"/>
            <a:ext cx="1485000" cy="642900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Mopalia lignosa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(Woody Chiton)</a:t>
            </a:r>
          </a:p>
        </p:txBody>
      </p:sp>
      <p:pic>
        <p:nvPicPr>
          <p:cNvPr id="364" name="Shape 3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49650" y="627650"/>
            <a:ext cx="3388175" cy="254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5449650" y="2525875"/>
            <a:ext cx="1656600" cy="642900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Placiphorella velata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(Veiled Chiton)</a:t>
            </a:r>
          </a:p>
        </p:txBody>
      </p:sp>
      <p:pic>
        <p:nvPicPr>
          <p:cNvPr id="366" name="Shape 3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3778" y="4216903"/>
            <a:ext cx="3116946" cy="2541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2077825" y="6115125"/>
            <a:ext cx="1392900" cy="642900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Tonicella lineata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(Lined Chiton)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Limpets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929925" y="1959400"/>
            <a:ext cx="1423500" cy="627599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Acmaea mitra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(Whitecap Limpet)</a:t>
            </a: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85846"/>
            <a:ext cx="3217099" cy="214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9039" y="1285850"/>
            <a:ext cx="3465910" cy="214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63400" y="3849475"/>
            <a:ext cx="2095499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6492471" y="5597885"/>
            <a:ext cx="1671141" cy="627599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Collisella instabilis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(Unstable Limpet)</a:t>
            </a: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3849476"/>
            <a:ext cx="3599425" cy="2441299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2363150" y="5682728"/>
            <a:ext cx="1699800" cy="608046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Diodora aspera</a:t>
            </a: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(Rough keyhole limpet)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-64421" y="68759"/>
            <a:ext cx="6627242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Brown Algae – Stipe surveys</a:t>
            </a:r>
          </a:p>
        </p:txBody>
      </p:sp>
      <p:grpSp>
        <p:nvGrpSpPr>
          <p:cNvPr id="104" name="Shape 104"/>
          <p:cNvGrpSpPr/>
          <p:nvPr/>
        </p:nvGrpSpPr>
        <p:grpSpPr>
          <a:xfrm>
            <a:off x="3230258" y="3011554"/>
            <a:ext cx="2743199" cy="3659428"/>
            <a:chOff x="3230258" y="824537"/>
            <a:chExt cx="2743199" cy="3659428"/>
          </a:xfrm>
        </p:grpSpPr>
        <p:pic>
          <p:nvPicPr>
            <p:cNvPr id="105" name="Shape 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30258" y="824537"/>
              <a:ext cx="2743199" cy="3659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/>
            <p:nvPr/>
          </p:nvSpPr>
          <p:spPr>
            <a:xfrm>
              <a:off x="3449196" y="3848400"/>
              <a:ext cx="2305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Costaria costata (5 rib)</a:t>
              </a:r>
            </a:p>
          </p:txBody>
        </p:sp>
      </p:grpSp>
      <p:pic>
        <p:nvPicPr>
          <p:cNvPr id="107" name="Shape 107"/>
          <p:cNvPicPr preferRelativeResize="0"/>
          <p:nvPr/>
        </p:nvPicPr>
        <p:blipFill rotWithShape="1">
          <a:blip r:embed="rId4">
            <a:alphaModFix/>
          </a:blip>
          <a:srcRect b="0" l="0" r="14232" t="0"/>
          <a:stretch/>
        </p:blipFill>
        <p:spPr>
          <a:xfrm>
            <a:off x="6087141" y="838200"/>
            <a:ext cx="2743199" cy="240128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/>
          <p:nvPr/>
        </p:nvSpPr>
        <p:spPr>
          <a:xfrm>
            <a:off x="6087141" y="883312"/>
            <a:ext cx="1734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Alaria marginata (winged kelp)</a:t>
            </a:r>
          </a:p>
        </p:txBody>
      </p:sp>
      <p:grpSp>
        <p:nvGrpSpPr>
          <p:cNvPr id="109" name="Shape 109"/>
          <p:cNvGrpSpPr/>
          <p:nvPr/>
        </p:nvGrpSpPr>
        <p:grpSpPr>
          <a:xfrm>
            <a:off x="68575" y="883312"/>
            <a:ext cx="3048000" cy="4339094"/>
            <a:chOff x="390448" y="2362200"/>
            <a:chExt cx="3048000" cy="4339094"/>
          </a:xfrm>
        </p:grpSpPr>
        <p:pic>
          <p:nvPicPr>
            <p:cNvPr id="110" name="Shape 1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448" y="2362200"/>
              <a:ext cx="3048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Shape 111"/>
            <p:cNvSpPr/>
            <p:nvPr/>
          </p:nvSpPr>
          <p:spPr>
            <a:xfrm>
              <a:off x="626118" y="2406525"/>
              <a:ext cx="24090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Pleurophycus gardneri (broad-rib kelp)</a:t>
              </a:r>
            </a:p>
          </p:txBody>
        </p:sp>
        <p:pic>
          <p:nvPicPr>
            <p:cNvPr descr="http://img.algaebase.org/images/AC100CF30785b18BD4Qyn37E2DCC/aw268jVNQPXJ.jpg" id="112" name="Shape 1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90448" y="4415294"/>
              <a:ext cx="3048000" cy="2286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http://www.centralcoastbiodiversity.org/uploads/1/4/9/9/14993002/2657406_orig.jpg?468" id="113" name="Shape 1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44682" y="3284594"/>
            <a:ext cx="1554479" cy="2071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242172" y="193156"/>
            <a:ext cx="3200398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Nudibranchs</a:t>
            </a:r>
          </a:p>
        </p:txBody>
      </p:sp>
      <p:sp>
        <p:nvSpPr>
          <p:cNvPr descr="Image result for montereina nobilis" id="385" name="Shape 385"/>
          <p:cNvSpPr/>
          <p:nvPr/>
        </p:nvSpPr>
        <p:spPr>
          <a:xfrm>
            <a:off x="1555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ontereina nobilis" id="386" name="Shape 386"/>
          <p:cNvSpPr/>
          <p:nvPr/>
        </p:nvSpPr>
        <p:spPr>
          <a:xfrm>
            <a:off x="307975" y="7937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ontereina nobilis" id="387" name="Shape 387"/>
          <p:cNvSpPr/>
          <p:nvPr/>
        </p:nvSpPr>
        <p:spPr>
          <a:xfrm>
            <a:off x="460375" y="160335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8" name="Shape 388"/>
          <p:cNvGrpSpPr/>
          <p:nvPr/>
        </p:nvGrpSpPr>
        <p:grpSpPr>
          <a:xfrm>
            <a:off x="321971" y="990600"/>
            <a:ext cx="3849148" cy="2582881"/>
            <a:chOff x="307975" y="762000"/>
            <a:chExt cx="3849148" cy="2582881"/>
          </a:xfrm>
        </p:grpSpPr>
        <p:pic>
          <p:nvPicPr>
            <p:cNvPr descr="http://calphotos.berkeley.edu/imgs/512x768/0000_0000/0208/1816.jpeg" id="389" name="Shape 3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7975" y="762000"/>
              <a:ext cx="3849148" cy="25642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" name="Shape 390"/>
            <p:cNvSpPr txBox="1"/>
            <p:nvPr/>
          </p:nvSpPr>
          <p:spPr>
            <a:xfrm>
              <a:off x="1946801" y="2667773"/>
              <a:ext cx="2210319" cy="677108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Montereina nobilis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(Pacific sea lemon, spots between but not on tubercules)</a:t>
              </a:r>
            </a:p>
          </p:txBody>
        </p:sp>
      </p:grpSp>
      <p:pic>
        <p:nvPicPr>
          <p:cNvPr descr="http://nathistoc.bio.uci.edu/Molluscs/DSC_0057b.jpg" id="391" name="Shape 3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975" y="3818550"/>
            <a:ext cx="3883025" cy="277474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/>
        </p:nvSpPr>
        <p:spPr>
          <a:xfrm>
            <a:off x="1873898" y="5916187"/>
            <a:ext cx="2297221" cy="677108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Doris montereyensis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(Monterey sea lemon, spots on tubercules, gills darker than body)</a:t>
            </a:r>
          </a:p>
        </p:txBody>
      </p:sp>
      <p:sp>
        <p:nvSpPr>
          <p:cNvPr descr="Image result for janolus barbarensis" id="393" name="Shape 393"/>
          <p:cNvSpPr/>
          <p:nvPr/>
        </p:nvSpPr>
        <p:spPr>
          <a:xfrm>
            <a:off x="612775" y="312737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janolus barbarensis" id="394" name="Shape 394"/>
          <p:cNvSpPr/>
          <p:nvPr/>
        </p:nvSpPr>
        <p:spPr>
          <a:xfrm>
            <a:off x="765175" y="465137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seaslugforum.net/images/wight5895.jpg" id="395" name="Shape 3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327022"/>
            <a:ext cx="3809998" cy="3037113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4800600" y="2994808"/>
            <a:ext cx="1676399" cy="307777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Janolus barbarensis</a:t>
            </a:r>
          </a:p>
        </p:txBody>
      </p:sp>
      <p:pic>
        <p:nvPicPr>
          <p:cNvPr descr="http://www.medslugs.de/photos/Doris_odhneri/Doris_odhneri_01.jpg" id="397" name="Shape 3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9557" y="3758194"/>
            <a:ext cx="4078210" cy="271880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4773889" y="5916187"/>
            <a:ext cx="2527313" cy="492441"/>
          </a:xfrm>
          <a:prstGeom prst="rect">
            <a:avLst/>
          </a:prstGeom>
          <a:solidFill>
            <a:srgbClr val="7F7F7F">
              <a:alpha val="80392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Doris odhneri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(white knight dorid, low tubercules)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242172" y="193156"/>
            <a:ext cx="3200398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Nudibranchs</a:t>
            </a:r>
          </a:p>
        </p:txBody>
      </p:sp>
      <p:sp>
        <p:nvSpPr>
          <p:cNvPr descr="Image result for montereina nobilis" id="404" name="Shape 404"/>
          <p:cNvSpPr/>
          <p:nvPr/>
        </p:nvSpPr>
        <p:spPr>
          <a:xfrm>
            <a:off x="1555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montereina nobilis" id="405" name="Shape 405"/>
          <p:cNvSpPr/>
          <p:nvPr/>
        </p:nvSpPr>
        <p:spPr>
          <a:xfrm>
            <a:off x="460375" y="160335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janolus barbarensis" id="406" name="Shape 406"/>
          <p:cNvSpPr/>
          <p:nvPr/>
        </p:nvSpPr>
        <p:spPr>
          <a:xfrm>
            <a:off x="612775" y="312737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janolus barbarensis" id="407" name="Shape 407"/>
          <p:cNvSpPr/>
          <p:nvPr/>
        </p:nvSpPr>
        <p:spPr>
          <a:xfrm>
            <a:off x="765175" y="465137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8" name="Shape 408"/>
          <p:cNvGrpSpPr/>
          <p:nvPr/>
        </p:nvGrpSpPr>
        <p:grpSpPr>
          <a:xfrm>
            <a:off x="307975" y="1066800"/>
            <a:ext cx="3958920" cy="2438400"/>
            <a:chOff x="362825" y="1218266"/>
            <a:chExt cx="3958920" cy="2438400"/>
          </a:xfrm>
        </p:grpSpPr>
        <p:pic>
          <p:nvPicPr>
            <p:cNvPr descr="http://www.seaotter.com/marine/research/dirona/albolineata/pics/1alabaster_nudibranch.jpg" id="409" name="Shape 409"/>
            <p:cNvPicPr preferRelativeResize="0"/>
            <p:nvPr/>
          </p:nvPicPr>
          <p:blipFill rotWithShape="1">
            <a:blip r:embed="rId3">
              <a:alphaModFix/>
            </a:blip>
            <a:srcRect b="0" l="0" r="0" t="9679"/>
            <a:stretch/>
          </p:blipFill>
          <p:spPr>
            <a:xfrm>
              <a:off x="362825" y="1219200"/>
              <a:ext cx="3958920" cy="24374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Shape 410"/>
            <p:cNvSpPr txBox="1"/>
            <p:nvPr/>
          </p:nvSpPr>
          <p:spPr>
            <a:xfrm>
              <a:off x="362825" y="1218266"/>
              <a:ext cx="1542175" cy="492441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Dirona albolineata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(white-lined dirona)</a:t>
              </a:r>
            </a:p>
          </p:txBody>
        </p:sp>
      </p:grpSp>
      <p:pic>
        <p:nvPicPr>
          <p:cNvPr descr="http://farm4.staticflickr.com/3278/3030943721_df034d0ddd.jpg" id="411" name="Shape 4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077" y="3724469"/>
            <a:ext cx="3023353" cy="302335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 txBox="1"/>
          <p:nvPr/>
        </p:nvSpPr>
        <p:spPr>
          <a:xfrm>
            <a:off x="349962" y="6255378"/>
            <a:ext cx="1990284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Limacia cockerelli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(orange-clubbed nudibranch)</a:t>
            </a:r>
          </a:p>
        </p:txBody>
      </p:sp>
      <p:pic>
        <p:nvPicPr>
          <p:cNvPr descr="http://farm3.static.flickr.com/2071/1805484298_0a853822d8.jpg" id="413" name="Shape 4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6560" y="3733800"/>
            <a:ext cx="4310739" cy="287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Shape 414"/>
          <p:cNvSpPr txBox="1"/>
          <p:nvPr/>
        </p:nvSpPr>
        <p:spPr>
          <a:xfrm>
            <a:off x="5179755" y="6053214"/>
            <a:ext cx="1542175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Triophe catalinae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(sea clown triophe)</a:t>
            </a:r>
          </a:p>
        </p:txBody>
      </p:sp>
      <p:pic>
        <p:nvPicPr>
          <p:cNvPr descr="http://www.seaslugforum.net/images/tritfest1.jpg" id="415" name="Shape 4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0475" y="292415"/>
            <a:ext cx="3749673" cy="284975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5074364" y="2649726"/>
            <a:ext cx="1647566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Tritonia festiva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(diamond back tritonia)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331" y="3392576"/>
            <a:ext cx="2714470" cy="224622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Shape 422"/>
          <p:cNvSpPr txBox="1"/>
          <p:nvPr>
            <p:ph type="title"/>
          </p:nvPr>
        </p:nvSpPr>
        <p:spPr>
          <a:xfrm>
            <a:off x="152400" y="68759"/>
            <a:ext cx="7086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Decapod Crustacea (Crabs)</a:t>
            </a:r>
          </a:p>
        </p:txBody>
      </p:sp>
      <p:pic>
        <p:nvPicPr>
          <p:cNvPr descr="Hairy Cancer crab" id="423" name="Shape 4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4828" y="1051525"/>
            <a:ext cx="3108959" cy="2213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of pygmy rock crab" id="424" name="Shape 4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9282" y="521614"/>
            <a:ext cx="1524000" cy="98130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293004" y="3510689"/>
            <a:ext cx="25908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Cryptolithodes sitchensis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5715000" y="2971800"/>
            <a:ext cx="176960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Cancer oregonensis</a:t>
            </a:r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810000"/>
            <a:ext cx="2777208" cy="277720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7424099" y="6251187"/>
            <a:ext cx="15675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Mimulus foliatus</a:t>
            </a:r>
          </a:p>
        </p:txBody>
      </p:sp>
      <p:pic>
        <p:nvPicPr>
          <p:cNvPr descr="http://www.elasmodiver.com/Crab_Pictures/Sharpnose_Crab_008.jpg" id="429" name="Shape 4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2400" y="1143000"/>
            <a:ext cx="2834640" cy="2026767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110416" y="1113934"/>
            <a:ext cx="17187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Scyra acutifrans</a:t>
            </a:r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84754" y="5094232"/>
            <a:ext cx="1310844" cy="131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8000" y="4720873"/>
            <a:ext cx="2895600" cy="209327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/>
        </p:nvSpPr>
        <p:spPr>
          <a:xfrm>
            <a:off x="3124200" y="4788026"/>
            <a:ext cx="26608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Pagurus hirsutiusculus</a:t>
            </a:r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014333" y="909369"/>
            <a:ext cx="2743199" cy="191339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x="3034292" y="917538"/>
            <a:ext cx="17187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Pugettia gracilis</a:t>
            </a: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006347" y="2620621"/>
            <a:ext cx="2743199" cy="200059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3109692" y="2735110"/>
            <a:ext cx="171873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Pugettia producta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228600" y="68759"/>
            <a:ext cx="5486399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Crustaceans</a:t>
            </a:r>
          </a:p>
        </p:txBody>
      </p:sp>
      <p:grpSp>
        <p:nvGrpSpPr>
          <p:cNvPr id="443" name="Shape 443"/>
          <p:cNvGrpSpPr/>
          <p:nvPr/>
        </p:nvGrpSpPr>
        <p:grpSpPr>
          <a:xfrm>
            <a:off x="515113" y="1254103"/>
            <a:ext cx="3614283" cy="4613296"/>
            <a:chOff x="457200" y="1066800"/>
            <a:chExt cx="3614283" cy="4613296"/>
          </a:xfrm>
        </p:grpSpPr>
        <p:pic>
          <p:nvPicPr>
            <p:cNvPr id="444" name="Shape 444"/>
            <p:cNvPicPr preferRelativeResize="0"/>
            <p:nvPr/>
          </p:nvPicPr>
          <p:blipFill rotWithShape="1">
            <a:blip r:embed="rId3">
              <a:alphaModFix/>
            </a:blip>
            <a:srcRect b="10046" l="0" r="0" t="0"/>
            <a:stretch/>
          </p:blipFill>
          <p:spPr>
            <a:xfrm>
              <a:off x="457200" y="1066800"/>
              <a:ext cx="3614283" cy="2438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5" name="Shape 445"/>
            <p:cNvSpPr txBox="1"/>
            <p:nvPr/>
          </p:nvSpPr>
          <p:spPr>
            <a:xfrm>
              <a:off x="533400" y="1143000"/>
              <a:ext cx="1828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Pandalus danae</a:t>
              </a:r>
            </a:p>
          </p:txBody>
        </p:sp>
        <p:pic>
          <p:nvPicPr>
            <p:cNvPr id="446" name="Shape 4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7200" y="3276600"/>
              <a:ext cx="3614282" cy="24034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7" name="Shape 447"/>
          <p:cNvGrpSpPr/>
          <p:nvPr/>
        </p:nvGrpSpPr>
        <p:grpSpPr>
          <a:xfrm>
            <a:off x="5486399" y="2819400"/>
            <a:ext cx="3529479" cy="1926832"/>
            <a:chOff x="5462119" y="4016767"/>
            <a:chExt cx="3529479" cy="1926832"/>
          </a:xfrm>
        </p:grpSpPr>
        <p:pic>
          <p:nvPicPr>
            <p:cNvPr id="448" name="Shape 448"/>
            <p:cNvPicPr preferRelativeResize="0"/>
            <p:nvPr/>
          </p:nvPicPr>
          <p:blipFill rotWithShape="1">
            <a:blip r:embed="rId5">
              <a:alphaModFix/>
            </a:blip>
            <a:srcRect b="13339" l="7665" r="7157" t="15293"/>
            <a:stretch/>
          </p:blipFill>
          <p:spPr>
            <a:xfrm>
              <a:off x="5462119" y="4016767"/>
              <a:ext cx="3529479" cy="19268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Shape 449"/>
            <p:cNvSpPr txBox="1"/>
            <p:nvPr/>
          </p:nvSpPr>
          <p:spPr>
            <a:xfrm>
              <a:off x="6007582" y="5574267"/>
              <a:ext cx="29840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Isopod: Idotea resecata</a:t>
              </a:r>
            </a:p>
          </p:txBody>
        </p:sp>
      </p:grpSp>
      <p:grpSp>
        <p:nvGrpSpPr>
          <p:cNvPr id="450" name="Shape 450"/>
          <p:cNvGrpSpPr/>
          <p:nvPr/>
        </p:nvGrpSpPr>
        <p:grpSpPr>
          <a:xfrm>
            <a:off x="5791200" y="533400"/>
            <a:ext cx="3352799" cy="2285998"/>
            <a:chOff x="5562600" y="1371600"/>
            <a:chExt cx="3352799" cy="2285998"/>
          </a:xfrm>
        </p:grpSpPr>
        <p:pic>
          <p:nvPicPr>
            <p:cNvPr id="451" name="Shape 4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38800" y="1371600"/>
              <a:ext cx="3153944" cy="22537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Shape 452"/>
            <p:cNvSpPr txBox="1"/>
            <p:nvPr/>
          </p:nvSpPr>
          <p:spPr>
            <a:xfrm>
              <a:off x="5562600" y="3011267"/>
              <a:ext cx="3352799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Amphipod: 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Amphithoe plumulosa</a:t>
              </a:r>
            </a:p>
          </p:txBody>
        </p:sp>
      </p:grpSp>
      <p:sp>
        <p:nvSpPr>
          <p:cNvPr descr="Image result for balanus glandula" id="453" name="Shape 453"/>
          <p:cNvSpPr/>
          <p:nvPr/>
        </p:nvSpPr>
        <p:spPr>
          <a:xfrm>
            <a:off x="1555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Shape 454"/>
          <p:cNvGrpSpPr/>
          <p:nvPr/>
        </p:nvGrpSpPr>
        <p:grpSpPr>
          <a:xfrm>
            <a:off x="6553200" y="4800600"/>
            <a:ext cx="2466974" cy="1847849"/>
            <a:chOff x="5715000" y="4800600"/>
            <a:chExt cx="2466974" cy="1847849"/>
          </a:xfrm>
        </p:grpSpPr>
        <p:pic>
          <p:nvPicPr>
            <p:cNvPr id="455" name="Shape 4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715000" y="4800600"/>
              <a:ext cx="2466974" cy="1847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Shape 456"/>
            <p:cNvSpPr txBox="1"/>
            <p:nvPr/>
          </p:nvSpPr>
          <p:spPr>
            <a:xfrm>
              <a:off x="5715000" y="6260067"/>
              <a:ext cx="24669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Barnacle: Balanus sp.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hinogobiops nicholsi" id="461" name="Shape 4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9487" y="3625405"/>
            <a:ext cx="3192526" cy="23943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imgc.allpostersimages.com/images/P-473-488-90/64/6457/YAXH100Z/posters/gerald-buff-corsi-northern-clingfish-on-an-intertidal-rock-gobiesox-maeandricus-glacier-bay-national-park-alaska.jpg" id="462" name="Shape 4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4721073"/>
            <a:ext cx="2671760" cy="20052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bbonsia sp." id="463" name="Shape 4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0" y="167258"/>
            <a:ext cx="3140200" cy="2355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biotoca lateralis" id="464" name="Shape 4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344" y="3733800"/>
            <a:ext cx="3190834" cy="2393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>
            <p:ph type="title"/>
          </p:nvPr>
        </p:nvSpPr>
        <p:spPr>
          <a:xfrm>
            <a:off x="76201" y="176950"/>
            <a:ext cx="2286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Fishes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1719764" y="5451157"/>
            <a:ext cx="158932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Embiotoca lateralis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(striped surfperch)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6908038" y="5451157"/>
            <a:ext cx="205740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Rhinogobiops nicholsii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(black-eyed goby)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4572000" y="6248400"/>
            <a:ext cx="182880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Gobiesox maeandricus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(Northern clingfish)</a:t>
            </a:r>
          </a:p>
        </p:txBody>
      </p:sp>
      <p:pic>
        <p:nvPicPr>
          <p:cNvPr descr="http://seawater.stanford.edu/seanet/images/rhacochi_vac580.jpg" id="469" name="Shape 4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345" y="1042350"/>
            <a:ext cx="3182196" cy="238664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Shape 470"/>
          <p:cNvSpPr txBox="1"/>
          <p:nvPr/>
        </p:nvSpPr>
        <p:spPr>
          <a:xfrm>
            <a:off x="5731000" y="1996058"/>
            <a:ext cx="175260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Gibbonsia spp.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(kelpfish)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118343" y="2895600"/>
            <a:ext cx="1602877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Rhacochilus vacca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(pile perch)</a:t>
            </a:r>
          </a:p>
        </p:txBody>
      </p:sp>
      <p:pic>
        <p:nvPicPr>
          <p:cNvPr id="472" name="Shape 47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42473" y="250600"/>
            <a:ext cx="1952700" cy="23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3642523" y="311729"/>
            <a:ext cx="175260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Chirolophis nugator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(mosshead warbonnet)</a:t>
            </a:r>
          </a:p>
        </p:txBody>
      </p:sp>
      <p:pic>
        <p:nvPicPr>
          <p:cNvPr descr="Image" id="474" name="Shape 4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79100" y="2700425"/>
            <a:ext cx="2874049" cy="1914123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4195737" y="2700432"/>
            <a:ext cx="2057400" cy="492300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Rimicola muscarum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(kelp clingfish)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Shape 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8467" y="2425065"/>
            <a:ext cx="3067049" cy="214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375" y="1341770"/>
            <a:ext cx="3177806" cy="2315828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 txBox="1"/>
          <p:nvPr>
            <p:ph type="title"/>
          </p:nvPr>
        </p:nvSpPr>
        <p:spPr>
          <a:xfrm>
            <a:off x="228602" y="176950"/>
            <a:ext cx="2257177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Sculpins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1333373" y="2839048"/>
            <a:ext cx="1752600" cy="523219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Jordania zonope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(longfin sculpin)</a:t>
            </a:r>
          </a:p>
        </p:txBody>
      </p:sp>
      <p:sp>
        <p:nvSpPr>
          <p:cNvPr descr="Image result for ophiodon elongatus" id="484" name="Shape 484"/>
          <p:cNvSpPr/>
          <p:nvPr/>
        </p:nvSpPr>
        <p:spPr>
          <a:xfrm>
            <a:off x="1555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underwaterplanet.com/Cabezon.jpg" id="485" name="Shape 4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4476630"/>
            <a:ext cx="3073559" cy="2305168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6364142" y="6255828"/>
            <a:ext cx="2518822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Scorpaenichthys marmoratus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(cabezon)</a:t>
            </a:r>
          </a:p>
        </p:txBody>
      </p:sp>
      <p:pic>
        <p:nvPicPr>
          <p:cNvPr id="487" name="Shape 4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6200" y="152400"/>
            <a:ext cx="3021661" cy="233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0375" y="3921669"/>
            <a:ext cx="3177806" cy="242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Shape 489"/>
          <p:cNvSpPr txBox="1"/>
          <p:nvPr/>
        </p:nvSpPr>
        <p:spPr>
          <a:xfrm>
            <a:off x="1333374" y="5801380"/>
            <a:ext cx="2304810" cy="523219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Hemilepidotus hemilepidotus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(red Irish lord)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5158232" y="1965516"/>
            <a:ext cx="1746579" cy="523219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Artedius harringtoni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(scalyhead sculpin)</a:t>
            </a:r>
          </a:p>
        </p:txBody>
      </p:sp>
      <p:sp>
        <p:nvSpPr>
          <p:cNvPr id="491" name="Shape 491"/>
          <p:cNvSpPr txBox="1"/>
          <p:nvPr/>
        </p:nvSpPr>
        <p:spPr>
          <a:xfrm>
            <a:off x="6218937" y="3931032"/>
            <a:ext cx="1746579" cy="523219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Asemichthys taylori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(spinynose sculpin)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hape 4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1200" y="4610100"/>
            <a:ext cx="28956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Shape 4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0" y="2300416"/>
            <a:ext cx="3352799" cy="223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000" y="88901"/>
            <a:ext cx="3352799" cy="2160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baue.org/images/galleries/d/34300-2/_DSC6282.jpg" id="499" name="Shape 4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600" y="1295400"/>
            <a:ext cx="3774256" cy="25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>
            <p:ph type="title"/>
          </p:nvPr>
        </p:nvSpPr>
        <p:spPr>
          <a:xfrm>
            <a:off x="228601" y="76200"/>
            <a:ext cx="2666998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Greenlings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7079189" y="4021771"/>
            <a:ext cx="158932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Oxylebius pictus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(painted greenling)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6423357" y="1768138"/>
            <a:ext cx="1867201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Ophiodon elongatus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(lingcod)</a:t>
            </a:r>
          </a:p>
        </p:txBody>
      </p:sp>
      <p:pic>
        <p:nvPicPr>
          <p:cNvPr id="503" name="Shape 50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" y="3810000"/>
            <a:ext cx="3771901" cy="251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Shape 504"/>
          <p:cNvSpPr txBox="1"/>
          <p:nvPr/>
        </p:nvSpPr>
        <p:spPr>
          <a:xfrm>
            <a:off x="1594104" y="3253025"/>
            <a:ext cx="2324606" cy="861773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Hexagrammos decagrammus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(kelp greenling - male)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(female)</a:t>
            </a:r>
          </a:p>
        </p:txBody>
      </p:sp>
      <p:sp>
        <p:nvSpPr>
          <p:cNvPr descr="Image result for ophiodon elongatus" id="505" name="Shape 505"/>
          <p:cNvSpPr/>
          <p:nvPr/>
        </p:nvSpPr>
        <p:spPr>
          <a:xfrm>
            <a:off x="1555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6858000" y="6319073"/>
            <a:ext cx="1760009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Hexagrammos stelleri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(whitespotted greenling)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dfw.wa.gov/fishing/bottomfish/identification/graphics/blue.jpg" id="512" name="Shape 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890" y="4587544"/>
            <a:ext cx="2983229" cy="204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7789" y="2776726"/>
            <a:ext cx="2932478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Shape 5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4600" y="4693919"/>
            <a:ext cx="2679920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hmsc.oregonstate.edu/files/visitor-center/critter-corner/images/cr-copper-rockfish.jpg" id="515" name="Shape 5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27251" y="2514600"/>
            <a:ext cx="3007147" cy="20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600" y="914400"/>
            <a:ext cx="3017519" cy="201168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>
            <p:ph type="title"/>
          </p:nvPr>
        </p:nvSpPr>
        <p:spPr>
          <a:xfrm>
            <a:off x="76201" y="176950"/>
            <a:ext cx="2602091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Rockfishes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936952" y="4052930"/>
            <a:ext cx="158932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Sebastes caurinus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(copper)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6454160" y="4788407"/>
            <a:ext cx="1725219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Sebastes nebulosus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(china)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1638300" y="2438400"/>
            <a:ext cx="158932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Sebastes melanops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(black)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3744678" y="2895600"/>
            <a:ext cx="158932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Sebastes flavidus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(yellowtail)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225890" y="4594385"/>
            <a:ext cx="158932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Sebastes mystinus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(blue)</a:t>
            </a:r>
          </a:p>
        </p:txBody>
      </p:sp>
      <p:pic>
        <p:nvPicPr>
          <p:cNvPr id="523" name="Shape 5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05200" y="4919662"/>
            <a:ext cx="2473895" cy="1709736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Shape 524"/>
          <p:cNvSpPr txBox="1"/>
          <p:nvPr/>
        </p:nvSpPr>
        <p:spPr>
          <a:xfrm>
            <a:off x="4267201" y="6136957"/>
            <a:ext cx="1711895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Sebastes emphaeus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(Puget Sound)</a:t>
            </a:r>
          </a:p>
        </p:txBody>
      </p:sp>
      <p:pic>
        <p:nvPicPr>
          <p:cNvPr descr="http://8arm.com/%7E8arm/tipe/pictures/Brown_Rockfish_007.jpg" id="525" name="Shape 5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88762" y="231962"/>
            <a:ext cx="3017519" cy="201041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Shape 526"/>
          <p:cNvSpPr txBox="1"/>
          <p:nvPr/>
        </p:nvSpPr>
        <p:spPr>
          <a:xfrm>
            <a:off x="5334000" y="1828800"/>
            <a:ext cx="1752600" cy="492441"/>
          </a:xfrm>
          <a:prstGeom prst="rect">
            <a:avLst/>
          </a:prstGeom>
          <a:solidFill>
            <a:srgbClr val="7F7F7F">
              <a:alpha val="61568"/>
            </a:srgbClr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Sebastes auriculatus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(brown)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idx="1" type="subTitle"/>
          </p:nvPr>
        </p:nvSpPr>
        <p:spPr>
          <a:xfrm>
            <a:off x="381000" y="228600"/>
            <a:ext cx="4114800" cy="6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Species List – Table 4; Kvitek 1987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Brachiopods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Terebratalia transversa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Bryozoans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Aglaoephenia spp.	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Cnidarians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18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Anthozoans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Anthopleura elegantissima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Anthopleura xanthogrammica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Balanophyllia elegans	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Corynactis californica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Epiactus proliferata	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Gersemia rubiformis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Metridium senile	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Urticina crassicornis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Urticina lofotensis			r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4800600" y="228600"/>
            <a:ext cx="4267198" cy="6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r=rare (&lt;1/dive), p=present (1-5/dive), c=common (5-50/dive), a=abundant (50-100/dive), va=&gt;100/dive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18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Scyphozoans</a:t>
            </a:r>
            <a:r>
              <a:rPr b="0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Thaumatoscyphus hexaradiatus	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Crustaceans 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18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Decapoda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Cancer oregonensis			c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Cryptolithodes sp.			r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Scyra acutifrons			p-c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Mimulus foliatus			r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Pagurus sp.			c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Pandalus sp.			r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1800" u="sng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Balanus sp.			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Amphithoe sp.			r</a:t>
            </a:r>
          </a:p>
          <a:p>
            <a:pPr indent="0" lvl="0" marL="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Idotea resecata			r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subTitle"/>
          </p:nvPr>
        </p:nvSpPr>
        <p:spPr>
          <a:xfrm>
            <a:off x="533400" y="228600"/>
            <a:ext cx="4190999" cy="6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Species List – Table 4; Kvitek 1987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Echinoderms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Dermasterias imbricata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Evasterias troschelii	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Henricia leviuscula		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Leptasterias hexactis	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Orthasterias koehleri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Patiria miniata	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Pisaster ochraceas	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Pycnopodia helianthoides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Solaster dawsoni	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Solaster stimpsoni			p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4953000" y="228600"/>
            <a:ext cx="3657600" cy="6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Urchins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Strongylocentrotus drobachiensis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Strongylocentrotus franciscanus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Strongylocentrotus purpuratus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Sea Cucumbers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Cucumaria miniata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Eupentacta quinquesemila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Stichopus californicus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Ophiuroids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Hydrozoans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Allepora porphyra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Tubularia crocea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99808" y="70828"/>
            <a:ext cx="5546847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Brown Algae - Stipes</a:t>
            </a: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370" y="930317"/>
            <a:ext cx="2819400" cy="424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508031" y="1061529"/>
            <a:ext cx="25363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Saccharina groenlandica (formerly Laminaria?)</a:t>
            </a:r>
          </a:p>
        </p:txBody>
      </p:sp>
      <p:grpSp>
        <p:nvGrpSpPr>
          <p:cNvPr id="121" name="Shape 121"/>
          <p:cNvGrpSpPr/>
          <p:nvPr/>
        </p:nvGrpSpPr>
        <p:grpSpPr>
          <a:xfrm>
            <a:off x="5748877" y="68759"/>
            <a:ext cx="3319336" cy="4389119"/>
            <a:chOff x="4112996" y="-1036420"/>
            <a:chExt cx="3169504" cy="4190999"/>
          </a:xfrm>
        </p:grpSpPr>
        <p:pic>
          <p:nvPicPr>
            <p:cNvPr id="122" name="Shape 1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39251" y="-1036420"/>
              <a:ext cx="3143248" cy="4190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Shape 123"/>
            <p:cNvSpPr/>
            <p:nvPr/>
          </p:nvSpPr>
          <p:spPr>
            <a:xfrm>
              <a:off x="4112996" y="-1036420"/>
              <a:ext cx="28457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Cymathere triplicata – 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 rib kelp</a:t>
              </a:r>
            </a:p>
          </p:txBody>
        </p:sp>
      </p:grpSp>
      <p:grpSp>
        <p:nvGrpSpPr>
          <p:cNvPr id="124" name="Shape 124"/>
          <p:cNvGrpSpPr/>
          <p:nvPr/>
        </p:nvGrpSpPr>
        <p:grpSpPr>
          <a:xfrm>
            <a:off x="2663401" y="3939990"/>
            <a:ext cx="4114800" cy="2741486"/>
            <a:chOff x="-95682" y="1507817"/>
            <a:chExt cx="4114800" cy="2741486"/>
          </a:xfrm>
        </p:grpSpPr>
        <p:pic>
          <p:nvPicPr>
            <p:cNvPr id="125" name="Shape 1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-95682" y="1507817"/>
              <a:ext cx="4114800" cy="27414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Shape 126"/>
            <p:cNvSpPr/>
            <p:nvPr/>
          </p:nvSpPr>
          <p:spPr>
            <a:xfrm>
              <a:off x="-7815" y="3623755"/>
              <a:ext cx="3429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Egregia menziesii – feather boa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idx="1" type="subTitle"/>
          </p:nvPr>
        </p:nvSpPr>
        <p:spPr>
          <a:xfrm>
            <a:off x="533400" y="228600"/>
            <a:ext cx="3657600" cy="6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Species List – Table 4; Kvitek 1987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Gastropods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Amphissa columbiana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Calliostoma ligatum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Ceratostoma foliatum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Crepidula adunca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Ocenebra lurida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Opalia chacei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Searlesia dira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Tegula brunnea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Chitons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Cryptochiton stelleri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Mopalia lignosa		p-c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Placiphorella velata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Tonicella lineata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 txBox="1"/>
          <p:nvPr/>
        </p:nvSpPr>
        <p:spPr>
          <a:xfrm>
            <a:off x="4953000" y="228600"/>
            <a:ext cx="4038598" cy="6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Limpets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Acmaea mitra		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Colisella instabilis		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Diodora aspera		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Nudibranchs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Anisodoris nobilis	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Antiopella barbarensis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Archidoris montereyensis	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Archidoris odhneri	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Dirona albolineata	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Laila cockerelli	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Triophe catalinae		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Tritonia festiva	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b="0" i="1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subTitle"/>
          </p:nvPr>
        </p:nvSpPr>
        <p:spPr>
          <a:xfrm>
            <a:off x="533400" y="228600"/>
            <a:ext cx="4190999" cy="6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0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Species List – Table 4; Kvitek 1987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Bivalves 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Hinnites giganteus		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rPr b="0" i="1" lang="en-US" sz="165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(Crassodoma gigantea)</a:t>
            </a:r>
            <a:r>
              <a:rPr b="0" i="1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Nemerteans </a:t>
            </a:r>
            <a:r>
              <a:rPr b="0" i="0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spp.		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0" i="1" sz="165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Polychaetes 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Dodecaceria fewkesi	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Eudistylia spp.		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Myxicola infundibulum	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Phragmatopoma californica	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Sponges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Tetilla arb		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Isodictya quatsinoensis	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Tunicates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Styela montereyensis	a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Perophora annectens	p</a:t>
            </a:r>
          </a:p>
          <a:p>
            <a:pPr indent="0" lvl="0" marL="0" marR="0" rtl="0" algn="l">
              <a:lnSpc>
                <a:spcPct val="90000"/>
              </a:lnSpc>
              <a:spcBef>
                <a:spcPts val="33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6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Metanfrocarpa taylori	p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4953000" y="228600"/>
            <a:ext cx="4038598" cy="6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Fishes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Damalichthys vacca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Embiotica lateralis	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Gibbonsia spp.	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Gobieosox spp.	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Hexagrammos decagrammus	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Ophiodon elongatus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Oxylebius pictus	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Scorpaenichthys marmoratus		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Sebastes auriculatus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S. caurinus			r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S. melanops			c</a:t>
            </a: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b="0" i="1" lang="en-US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S. nebulosus			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22545" y="90529"/>
            <a:ext cx="4722831" cy="7694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Brown Algae</a:t>
            </a: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913220"/>
            <a:ext cx="2743199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973315" y="913220"/>
            <a:ext cx="17038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Eisenia arborea – sea palm</a:t>
            </a:r>
          </a:p>
        </p:txBody>
      </p:sp>
      <p:grpSp>
        <p:nvGrpSpPr>
          <p:cNvPr id="134" name="Shape 134"/>
          <p:cNvGrpSpPr/>
          <p:nvPr/>
        </p:nvGrpSpPr>
        <p:grpSpPr>
          <a:xfrm>
            <a:off x="2874525" y="859970"/>
            <a:ext cx="2743199" cy="3659428"/>
            <a:chOff x="2971800" y="1143000"/>
            <a:chExt cx="2743199" cy="3659428"/>
          </a:xfrm>
        </p:grpSpPr>
        <p:pic>
          <p:nvPicPr>
            <p:cNvPr id="135" name="Shape 1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71800" y="1143000"/>
              <a:ext cx="2743199" cy="3659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Shape 136"/>
            <p:cNvSpPr/>
            <p:nvPr/>
          </p:nvSpPr>
          <p:spPr>
            <a:xfrm>
              <a:off x="3526014" y="1143000"/>
              <a:ext cx="216319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Lessoniopsis littoralis</a:t>
              </a:r>
            </a:p>
          </p:txBody>
        </p:sp>
      </p:grpSp>
      <p:grpSp>
        <p:nvGrpSpPr>
          <p:cNvPr id="137" name="Shape 137"/>
          <p:cNvGrpSpPr/>
          <p:nvPr/>
        </p:nvGrpSpPr>
        <p:grpSpPr>
          <a:xfrm>
            <a:off x="5186312" y="1928600"/>
            <a:ext cx="3880709" cy="2590799"/>
            <a:chOff x="228600" y="4267200"/>
            <a:chExt cx="3880709" cy="2590799"/>
          </a:xfrm>
        </p:grpSpPr>
        <p:pic>
          <p:nvPicPr>
            <p:cNvPr id="138" name="Shape 1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8600" y="4288971"/>
              <a:ext cx="3880709" cy="25690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Shape 139"/>
            <p:cNvSpPr txBox="1"/>
            <p:nvPr/>
          </p:nvSpPr>
          <p:spPr>
            <a:xfrm>
              <a:off x="228600" y="4267200"/>
              <a:ext cx="22097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Sargassum muticum</a:t>
              </a:r>
            </a:p>
          </p:txBody>
        </p:sp>
      </p:grpSp>
      <p:grpSp>
        <p:nvGrpSpPr>
          <p:cNvPr id="140" name="Shape 140"/>
          <p:cNvGrpSpPr/>
          <p:nvPr/>
        </p:nvGrpSpPr>
        <p:grpSpPr>
          <a:xfrm>
            <a:off x="0" y="3657600"/>
            <a:ext cx="3174999" cy="3068377"/>
            <a:chOff x="0" y="3657600"/>
            <a:chExt cx="3174999" cy="3068377"/>
          </a:xfrm>
        </p:grpSpPr>
        <p:pic>
          <p:nvPicPr>
            <p:cNvPr id="141" name="Shape 1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3657600"/>
              <a:ext cx="3174999" cy="30683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Shape 142"/>
            <p:cNvSpPr/>
            <p:nvPr/>
          </p:nvSpPr>
          <p:spPr>
            <a:xfrm>
              <a:off x="1053992" y="3657600"/>
              <a:ext cx="20953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Desmerestia ligulata</a:t>
              </a:r>
            </a:p>
          </p:txBody>
        </p:sp>
      </p:grpSp>
      <p:sp>
        <p:nvSpPr>
          <p:cNvPr id="143" name="Shape 143"/>
          <p:cNvSpPr txBox="1"/>
          <p:nvPr/>
        </p:nvSpPr>
        <p:spPr>
          <a:xfrm>
            <a:off x="5686205" y="1013925"/>
            <a:ext cx="3337739" cy="617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seen in 2015 surveys (top)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3174999" y="5328251"/>
            <a:ext cx="5252563" cy="617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stipe / &lt;30 cm length (bottom)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274637"/>
            <a:ext cx="37338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 Algae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4000"/>
            <a:ext cx="4294563" cy="2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0" y="914400"/>
            <a:ext cx="434066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Codium fragile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(Codium sp. also comes in pin-cushion form)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13892"/>
            <a:ext cx="3632199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0" y="4114800"/>
            <a:ext cx="20863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Acrosiphonia coalita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Shape 158"/>
          <p:cNvGrpSpPr/>
          <p:nvPr/>
        </p:nvGrpSpPr>
        <p:grpSpPr>
          <a:xfrm>
            <a:off x="152396" y="4648200"/>
            <a:ext cx="3026229" cy="2015469"/>
            <a:chOff x="457200" y="1676399"/>
            <a:chExt cx="3026229" cy="2015469"/>
          </a:xfrm>
        </p:grpSpPr>
        <p:pic>
          <p:nvPicPr>
            <p:cNvPr descr="http://sanctuarysimon.org/regional_images/photo_database/CEK_061910_002_thumb.jpg" id="159" name="Shape 1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7200" y="1676399"/>
              <a:ext cx="3026229" cy="20154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Shape 160"/>
            <p:cNvSpPr txBox="1"/>
            <p:nvPr/>
          </p:nvSpPr>
          <p:spPr>
            <a:xfrm>
              <a:off x="1883227" y="3199425"/>
              <a:ext cx="1575316" cy="492441"/>
            </a:xfrm>
            <a:prstGeom prst="rect">
              <a:avLst/>
            </a:prstGeom>
            <a:solidFill>
              <a:srgbClr val="7F7F7F">
                <a:alpha val="63529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Craniella arb 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(grey puffball sponge)</a:t>
              </a:r>
            </a:p>
          </p:txBody>
        </p:sp>
      </p:grpSp>
      <p:sp>
        <p:nvSpPr>
          <p:cNvPr id="161" name="Shape 161"/>
          <p:cNvSpPr txBox="1"/>
          <p:nvPr>
            <p:ph type="title"/>
          </p:nvPr>
        </p:nvSpPr>
        <p:spPr>
          <a:xfrm>
            <a:off x="3214392" y="950012"/>
            <a:ext cx="2398747" cy="881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Tunicates</a:t>
            </a:r>
          </a:p>
        </p:txBody>
      </p:sp>
      <p:grpSp>
        <p:nvGrpSpPr>
          <p:cNvPr id="162" name="Shape 162"/>
          <p:cNvGrpSpPr/>
          <p:nvPr/>
        </p:nvGrpSpPr>
        <p:grpSpPr>
          <a:xfrm>
            <a:off x="265141" y="1147974"/>
            <a:ext cx="2133601" cy="3203920"/>
            <a:chOff x="4038600" y="415079"/>
            <a:chExt cx="2133601" cy="3203920"/>
          </a:xfrm>
        </p:grpSpPr>
        <p:pic>
          <p:nvPicPr>
            <p:cNvPr descr="http://cache2.asset-cache.net/gc/128920883-finger-sponge-isodictya-quatsinoensis-gettyimages.jpg?v=1&amp;c=IWSAsset&amp;k=2&amp;d=YlFI61h%2F498Ht8T8vl9XL%2B6Nm%2FDDEYwretczHe4KD4U%3D" id="163" name="Shape 1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38600" y="415079"/>
              <a:ext cx="2133598" cy="32039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Shape 164"/>
            <p:cNvSpPr txBox="1"/>
            <p:nvPr/>
          </p:nvSpPr>
          <p:spPr>
            <a:xfrm>
              <a:off x="4267200" y="3105601"/>
              <a:ext cx="1905001" cy="492441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Isodictya quatsinoensis 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(orange finger sponge)</a:t>
              </a:r>
            </a:p>
          </p:txBody>
        </p:sp>
      </p:grpSp>
      <p:grpSp>
        <p:nvGrpSpPr>
          <p:cNvPr id="165" name="Shape 165"/>
          <p:cNvGrpSpPr/>
          <p:nvPr/>
        </p:nvGrpSpPr>
        <p:grpSpPr>
          <a:xfrm>
            <a:off x="5738846" y="228600"/>
            <a:ext cx="3098800" cy="2324099"/>
            <a:chOff x="228600" y="4191000"/>
            <a:chExt cx="3098800" cy="2324099"/>
          </a:xfrm>
        </p:grpSpPr>
        <p:pic>
          <p:nvPicPr>
            <p:cNvPr descr="http://www.pnwscuba.com/invasives/photos/sm236-IMG_6407.jpg" id="166" name="Shape 16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8600" y="4191000"/>
              <a:ext cx="3098800" cy="2324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Shape 167"/>
            <p:cNvSpPr txBox="1"/>
            <p:nvPr/>
          </p:nvSpPr>
          <p:spPr>
            <a:xfrm>
              <a:off x="1371600" y="5996800"/>
              <a:ext cx="1918478" cy="492441"/>
            </a:xfrm>
            <a:prstGeom prst="rect">
              <a:avLst/>
            </a:prstGeom>
            <a:solidFill>
              <a:srgbClr val="7F7F7F">
                <a:alpha val="63529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Styela montereyensis 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(Monterey stalked tunicate)</a:t>
              </a:r>
            </a:p>
          </p:txBody>
        </p:sp>
      </p:grpSp>
      <p:grpSp>
        <p:nvGrpSpPr>
          <p:cNvPr id="168" name="Shape 168"/>
          <p:cNvGrpSpPr/>
          <p:nvPr/>
        </p:nvGrpSpPr>
        <p:grpSpPr>
          <a:xfrm>
            <a:off x="3276600" y="1951651"/>
            <a:ext cx="3388308" cy="2442942"/>
            <a:chOff x="4124132" y="3962400"/>
            <a:chExt cx="3388308" cy="2442942"/>
          </a:xfrm>
        </p:grpSpPr>
        <p:pic>
          <p:nvPicPr>
            <p:cNvPr descr="http://www.wallawalla.edu/academics/departments/biology/rosario/inverts/Chordata_%28Urochordata%29/Class_Ascidiacea/Phlebobranchia/Perophoridae/Perophora_annectens_DLC2014-04s.jpg" id="169" name="Shape 169"/>
            <p:cNvPicPr preferRelativeResize="0"/>
            <p:nvPr/>
          </p:nvPicPr>
          <p:blipFill rotWithShape="1">
            <a:blip r:embed="rId6">
              <a:alphaModFix/>
            </a:blip>
            <a:srcRect b="0" l="7929" r="6559" t="0"/>
            <a:stretch/>
          </p:blipFill>
          <p:spPr>
            <a:xfrm>
              <a:off x="4124132" y="3962400"/>
              <a:ext cx="3388308" cy="24429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Shape 170"/>
            <p:cNvSpPr txBox="1"/>
            <p:nvPr/>
          </p:nvSpPr>
          <p:spPr>
            <a:xfrm>
              <a:off x="5126392" y="5893973"/>
              <a:ext cx="2362721" cy="492441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Perophora annectens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(sea grapes, yellow social tunicate)</a:t>
              </a:r>
            </a:p>
          </p:txBody>
        </p:sp>
      </p:grpSp>
      <p:grpSp>
        <p:nvGrpSpPr>
          <p:cNvPr id="171" name="Shape 171"/>
          <p:cNvGrpSpPr/>
          <p:nvPr/>
        </p:nvGrpSpPr>
        <p:grpSpPr>
          <a:xfrm>
            <a:off x="6018508" y="4469041"/>
            <a:ext cx="3023118" cy="1997056"/>
            <a:chOff x="5181600" y="2806050"/>
            <a:chExt cx="3023118" cy="1997056"/>
          </a:xfrm>
        </p:grpSpPr>
        <p:pic>
          <p:nvPicPr>
            <p:cNvPr descr="http://www.corbisimages.com/images/Corbis-42-25126812.jpg?size=67&amp;uid=e673b1e2-d5b1-4567-bfb4-d062a4a8ef21" id="172" name="Shape 172"/>
            <p:cNvPicPr preferRelativeResize="0"/>
            <p:nvPr/>
          </p:nvPicPr>
          <p:blipFill rotWithShape="1">
            <a:blip r:embed="rId7">
              <a:alphaModFix/>
            </a:blip>
            <a:srcRect b="25333" l="23705" r="0" t="0"/>
            <a:stretch/>
          </p:blipFill>
          <p:spPr>
            <a:xfrm>
              <a:off x="5181600" y="2806050"/>
              <a:ext cx="3023118" cy="1997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Shape 173"/>
            <p:cNvSpPr txBox="1"/>
            <p:nvPr/>
          </p:nvSpPr>
          <p:spPr>
            <a:xfrm>
              <a:off x="5208557" y="4284226"/>
              <a:ext cx="1878041" cy="492441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Metandrocarpa taylori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(Taylor’s social tunicate)</a:t>
              </a:r>
            </a:p>
          </p:txBody>
        </p:sp>
      </p:grpSp>
      <p:sp>
        <p:nvSpPr>
          <p:cNvPr id="174" name="Shape 174"/>
          <p:cNvSpPr txBox="1"/>
          <p:nvPr/>
        </p:nvSpPr>
        <p:spPr>
          <a:xfrm>
            <a:off x="265139" y="206830"/>
            <a:ext cx="2282825" cy="843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Sponges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57200" y="274637"/>
            <a:ext cx="38862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Hydrozoans</a:t>
            </a:r>
          </a:p>
        </p:txBody>
      </p:sp>
      <p:grpSp>
        <p:nvGrpSpPr>
          <p:cNvPr id="180" name="Shape 180"/>
          <p:cNvGrpSpPr/>
          <p:nvPr/>
        </p:nvGrpSpPr>
        <p:grpSpPr>
          <a:xfrm>
            <a:off x="457200" y="1295400"/>
            <a:ext cx="4437528" cy="2691883"/>
            <a:chOff x="634483" y="2057399"/>
            <a:chExt cx="4437528" cy="2691883"/>
          </a:xfrm>
        </p:grpSpPr>
        <p:pic>
          <p:nvPicPr>
            <p:cNvPr descr="http://m2.i.pbase.com/o6/78/818078/1/138457702.jz9unbCE.099_resize.jpg" id="181" name="Shape 181"/>
            <p:cNvPicPr preferRelativeResize="0"/>
            <p:nvPr/>
          </p:nvPicPr>
          <p:blipFill rotWithShape="1">
            <a:blip r:embed="rId3">
              <a:alphaModFix/>
            </a:blip>
            <a:srcRect b="18546" l="7994" r="7286" t="10405"/>
            <a:stretch/>
          </p:blipFill>
          <p:spPr>
            <a:xfrm>
              <a:off x="634483" y="2057399"/>
              <a:ext cx="4437528" cy="26918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Shape 182"/>
            <p:cNvSpPr txBox="1"/>
            <p:nvPr/>
          </p:nvSpPr>
          <p:spPr>
            <a:xfrm>
              <a:off x="653143" y="2066765"/>
              <a:ext cx="1524000" cy="492441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Ectopleura crocea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(pink-mouth hydroid)</a:t>
              </a:r>
            </a:p>
          </p:txBody>
        </p:sp>
      </p:grpSp>
      <p:grpSp>
        <p:nvGrpSpPr>
          <p:cNvPr id="183" name="Shape 183"/>
          <p:cNvGrpSpPr/>
          <p:nvPr/>
        </p:nvGrpSpPr>
        <p:grpSpPr>
          <a:xfrm>
            <a:off x="5257800" y="2993051"/>
            <a:ext cx="3565525" cy="3565525"/>
            <a:chOff x="5257800" y="2993051"/>
            <a:chExt cx="3565525" cy="3565525"/>
          </a:xfrm>
        </p:grpSpPr>
        <p:pic>
          <p:nvPicPr>
            <p:cNvPr descr="http://static.inaturalist.org/photos/595296/medium.JPG?1385962928" id="184" name="Shape 1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57800" y="2993051"/>
              <a:ext cx="3565525" cy="3565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Shape 185"/>
            <p:cNvSpPr txBox="1"/>
            <p:nvPr/>
          </p:nvSpPr>
          <p:spPr>
            <a:xfrm>
              <a:off x="7237121" y="3048000"/>
              <a:ext cx="1524000" cy="523219"/>
            </a:xfrm>
            <a:prstGeom prst="rect">
              <a:avLst/>
            </a:prstGeom>
            <a:solidFill>
              <a:srgbClr val="7F7F7F">
                <a:alpha val="61568"/>
              </a:srgbClr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ct val="25000"/>
                <a:buFont typeface="Calibri"/>
                <a:buNone/>
              </a:pPr>
              <a:r>
                <a:rPr b="0" i="1" lang="en-US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Stylantheca papillosa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mage result for balanus glandula" id="190" name="Shape 190"/>
          <p:cNvSpPr/>
          <p:nvPr/>
        </p:nvSpPr>
        <p:spPr>
          <a:xfrm>
            <a:off x="1555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Shape 191"/>
          <p:cNvGrpSpPr/>
          <p:nvPr/>
        </p:nvGrpSpPr>
        <p:grpSpPr>
          <a:xfrm>
            <a:off x="155575" y="461425"/>
            <a:ext cx="3121024" cy="3272373"/>
            <a:chOff x="231775" y="918625"/>
            <a:chExt cx="3121024" cy="3272373"/>
          </a:xfrm>
        </p:grpSpPr>
        <p:sp>
          <p:nvSpPr>
            <p:cNvPr id="192" name="Shape 192"/>
            <p:cNvSpPr txBox="1"/>
            <p:nvPr/>
          </p:nvSpPr>
          <p:spPr>
            <a:xfrm>
              <a:off x="231775" y="918625"/>
              <a:ext cx="3121024" cy="11387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b="0" i="0" lang="en-US" sz="3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Brachiopods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Lampshell: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1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Terebratalia transversa</a:t>
              </a:r>
            </a:p>
          </p:txBody>
        </p:sp>
        <p:pic>
          <p:nvPicPr>
            <p:cNvPr id="193" name="Shape 1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1775" y="2062160"/>
              <a:ext cx="3041195" cy="21288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160338"/>
            <a:ext cx="275143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3733800" y="304800"/>
            <a:ext cx="2590800" cy="1138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Bryozoans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Ostrich plume hydroid: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Aglaophenia sp.</a:t>
            </a:r>
          </a:p>
        </p:txBody>
      </p:sp>
      <p:grpSp>
        <p:nvGrpSpPr>
          <p:cNvPr id="196" name="Shape 196"/>
          <p:cNvGrpSpPr/>
          <p:nvPr/>
        </p:nvGrpSpPr>
        <p:grpSpPr>
          <a:xfrm>
            <a:off x="152400" y="3962400"/>
            <a:ext cx="3352799" cy="2690573"/>
            <a:chOff x="381000" y="3962400"/>
            <a:chExt cx="3352799" cy="2690573"/>
          </a:xfrm>
        </p:grpSpPr>
        <p:sp>
          <p:nvSpPr>
            <p:cNvPr id="197" name="Shape 197"/>
            <p:cNvSpPr/>
            <p:nvPr/>
          </p:nvSpPr>
          <p:spPr>
            <a:xfrm>
              <a:off x="381000" y="3962400"/>
              <a:ext cx="3352799" cy="861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3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Scyphozoa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1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Thaumatoscyphus (=Manania)</a:t>
              </a: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  <p:pic>
          <p:nvPicPr>
            <p:cNvPr id="198" name="Shape 1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0687" y="4824173"/>
              <a:ext cx="2743199" cy="1828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" name="Shape 1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1300" y="3900248"/>
            <a:ext cx="367030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/>
          <p:nvPr/>
        </p:nvSpPr>
        <p:spPr>
          <a:xfrm>
            <a:off x="3886200" y="3357026"/>
            <a:ext cx="2590800" cy="1138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Ophiuroid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Brittle star: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Ophiura sarsi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Image result for balanus glandula" id="206" name="Shape 206"/>
          <p:cNvSpPr/>
          <p:nvPr/>
        </p:nvSpPr>
        <p:spPr>
          <a:xfrm>
            <a:off x="155575" y="-144463"/>
            <a:ext cx="304798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Shape 207"/>
          <p:cNvGrpSpPr/>
          <p:nvPr/>
        </p:nvGrpSpPr>
        <p:grpSpPr>
          <a:xfrm>
            <a:off x="307975" y="0"/>
            <a:ext cx="4340225" cy="3733799"/>
            <a:chOff x="228600" y="3048000"/>
            <a:chExt cx="4340225" cy="3733799"/>
          </a:xfrm>
        </p:grpSpPr>
        <p:pic>
          <p:nvPicPr>
            <p:cNvPr id="208" name="Shape 20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4800" y="4040837"/>
              <a:ext cx="3654613" cy="2740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Shape 209"/>
            <p:cNvSpPr/>
            <p:nvPr/>
          </p:nvSpPr>
          <p:spPr>
            <a:xfrm>
              <a:off x="228600" y="3048000"/>
              <a:ext cx="4340225" cy="1046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Polychaeta </a:t>
              </a: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(http://seanet.stanford.edu/Polychaeta/)</a:t>
              </a: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Featherduster worm:Eudistylia polymorpha</a:t>
              </a:r>
            </a:p>
          </p:txBody>
        </p:sp>
      </p:grpSp>
      <p:grpSp>
        <p:nvGrpSpPr>
          <p:cNvPr id="210" name="Shape 210"/>
          <p:cNvGrpSpPr/>
          <p:nvPr/>
        </p:nvGrpSpPr>
        <p:grpSpPr>
          <a:xfrm>
            <a:off x="5029198" y="337516"/>
            <a:ext cx="3733674" cy="3167681"/>
            <a:chOff x="5068632" y="609600"/>
            <a:chExt cx="3733674" cy="3167681"/>
          </a:xfrm>
        </p:grpSpPr>
        <p:pic>
          <p:nvPicPr>
            <p:cNvPr id="211" name="Shape 2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68632" y="990600"/>
              <a:ext cx="3715575" cy="2786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Shape 212"/>
            <p:cNvSpPr/>
            <p:nvPr/>
          </p:nvSpPr>
          <p:spPr>
            <a:xfrm>
              <a:off x="5071682" y="609600"/>
              <a:ext cx="37306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1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Myxicola infundibulum</a:t>
              </a:r>
            </a:p>
          </p:txBody>
        </p:sp>
      </p:grpSp>
      <p:grpSp>
        <p:nvGrpSpPr>
          <p:cNvPr id="213" name="Shape 213"/>
          <p:cNvGrpSpPr/>
          <p:nvPr/>
        </p:nvGrpSpPr>
        <p:grpSpPr>
          <a:xfrm>
            <a:off x="304800" y="3745467"/>
            <a:ext cx="3756024" cy="3050618"/>
            <a:chOff x="152400" y="3745467"/>
            <a:chExt cx="3756024" cy="3050618"/>
          </a:xfrm>
        </p:grpSpPr>
        <p:sp>
          <p:nvSpPr>
            <p:cNvPr id="214" name="Shape 214"/>
            <p:cNvSpPr/>
            <p:nvPr/>
          </p:nvSpPr>
          <p:spPr>
            <a:xfrm>
              <a:off x="152400" y="3745467"/>
              <a:ext cx="37306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Calibri"/>
                <a:buNone/>
              </a:pPr>
              <a:r>
                <a:rPr b="0" i="1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Dodecaceria fewkesi</a:t>
              </a:r>
            </a:p>
          </p:txBody>
        </p:sp>
        <p:pic>
          <p:nvPicPr>
            <p:cNvPr id="215" name="Shape 2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1775" y="4038600"/>
              <a:ext cx="3676649" cy="275748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hragmatopoma californica" id="216" name="Shape 2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78355" y="3954517"/>
            <a:ext cx="3717273" cy="2787957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/>
          <p:nvPr/>
        </p:nvSpPr>
        <p:spPr>
          <a:xfrm>
            <a:off x="5029200" y="3593067"/>
            <a:ext cx="3730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Phragmatopoma californica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